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3" r:id="rId2"/>
    <p:sldId id="256" r:id="rId3"/>
    <p:sldId id="257" r:id="rId4"/>
    <p:sldId id="264" r:id="rId5"/>
    <p:sldId id="258" r:id="rId6"/>
    <p:sldId id="259" r:id="rId7"/>
    <p:sldId id="266" r:id="rId8"/>
    <p:sldId id="261" r:id="rId9"/>
    <p:sldId id="262"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3053" autoAdjust="0"/>
  </p:normalViewPr>
  <p:slideViewPr>
    <p:cSldViewPr snapToGrid="0" snapToObjects="1">
      <p:cViewPr>
        <p:scale>
          <a:sx n="128" d="100"/>
          <a:sy n="128" d="100"/>
        </p:scale>
        <p:origin x="49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9E94F-B611-024E-8DF3-C6EDD3714443}"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138D7-D8D0-9744-BC8B-1AC758660448}" type="slidenum">
              <a:rPr lang="en-US" smtClean="0"/>
              <a:t>‹#›</a:t>
            </a:fld>
            <a:endParaRPr lang="en-US"/>
          </a:p>
        </p:txBody>
      </p:sp>
    </p:spTree>
    <p:extLst>
      <p:ext uri="{BB962C8B-B14F-4D97-AF65-F5344CB8AC3E}">
        <p14:creationId xmlns:p14="http://schemas.microsoft.com/office/powerpoint/2010/main" val="3036980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3138D7-D8D0-9744-BC8B-1AC758660448}" type="slidenum">
              <a:rPr lang="en-US" smtClean="0"/>
              <a:t>7</a:t>
            </a:fld>
            <a:endParaRPr lang="en-US"/>
          </a:p>
        </p:txBody>
      </p:sp>
    </p:spTree>
    <p:extLst>
      <p:ext uri="{BB962C8B-B14F-4D97-AF65-F5344CB8AC3E}">
        <p14:creationId xmlns:p14="http://schemas.microsoft.com/office/powerpoint/2010/main" val="400843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3138D7-D8D0-9744-BC8B-1AC758660448}" type="slidenum">
              <a:rPr lang="en-US" smtClean="0"/>
              <a:t>8</a:t>
            </a:fld>
            <a:endParaRPr lang="en-US"/>
          </a:p>
        </p:txBody>
      </p:sp>
    </p:spTree>
    <p:extLst>
      <p:ext uri="{BB962C8B-B14F-4D97-AF65-F5344CB8AC3E}">
        <p14:creationId xmlns:p14="http://schemas.microsoft.com/office/powerpoint/2010/main" val="308213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3138D7-D8D0-9744-BC8B-1AC758660448}" type="slidenum">
              <a:rPr lang="en-US" smtClean="0"/>
              <a:t>9</a:t>
            </a:fld>
            <a:endParaRPr lang="en-US"/>
          </a:p>
        </p:txBody>
      </p:sp>
    </p:spTree>
    <p:extLst>
      <p:ext uri="{BB962C8B-B14F-4D97-AF65-F5344CB8AC3E}">
        <p14:creationId xmlns:p14="http://schemas.microsoft.com/office/powerpoint/2010/main" val="1618774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8B16-8575-791E-043C-444242E9485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EF16EEC-3D13-25D0-5535-60F55326C7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0A45EEF-9800-E53E-EE23-45828E1F9B3C}"/>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5" name="Footer Placeholder 4">
            <a:extLst>
              <a:ext uri="{FF2B5EF4-FFF2-40B4-BE49-F238E27FC236}">
                <a16:creationId xmlns:a16="http://schemas.microsoft.com/office/drawing/2014/main" id="{FA04A1FB-5BFC-186D-E511-BAD6B7BC5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8A95E-68E4-CD1B-D1A7-9D10298F5BF0}"/>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241211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8925-9EA2-525B-872C-01251090C4A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CF4449-1B90-BFD3-4732-86FEE440E3A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F30A06-E30D-134D-32FF-178088D3E210}"/>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5" name="Footer Placeholder 4">
            <a:extLst>
              <a:ext uri="{FF2B5EF4-FFF2-40B4-BE49-F238E27FC236}">
                <a16:creationId xmlns:a16="http://schemas.microsoft.com/office/drawing/2014/main" id="{1C5137C5-7C4C-4019-16BF-3C2A93186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05FF7-7F13-4B71-0D73-F89571B15282}"/>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841192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33901D-1F2F-DCAF-D8DC-00247306097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331B868-B369-4E2A-0D70-1DB9E3B814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6504C7-2FB0-959F-D94F-EFB4865B3324}"/>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5" name="Footer Placeholder 4">
            <a:extLst>
              <a:ext uri="{FF2B5EF4-FFF2-40B4-BE49-F238E27FC236}">
                <a16:creationId xmlns:a16="http://schemas.microsoft.com/office/drawing/2014/main" id="{E7418676-0FC7-1803-0D71-4ACB73A53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00287-5C23-BFF1-39B7-34746741CFEF}"/>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400646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09D8-3CB9-74FB-CE2F-4BF1EAF9E4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2A7617-6EF6-EE20-AE6D-57D98C15F74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B7ECD4-3E3E-AEE3-2BF4-45AB0929021A}"/>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5" name="Footer Placeholder 4">
            <a:extLst>
              <a:ext uri="{FF2B5EF4-FFF2-40B4-BE49-F238E27FC236}">
                <a16:creationId xmlns:a16="http://schemas.microsoft.com/office/drawing/2014/main" id="{99023353-AE64-7971-5CC7-D4EB7BC90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86CC6-9042-00D0-E3D8-2342B4035C74}"/>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2358710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342C-72CE-E69F-017E-FB54F9F5104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450BD3E-4F98-F538-77DB-5A9C3492D4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128A6B-3C16-6B9C-3793-173CCBC06508}"/>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5" name="Footer Placeholder 4">
            <a:extLst>
              <a:ext uri="{FF2B5EF4-FFF2-40B4-BE49-F238E27FC236}">
                <a16:creationId xmlns:a16="http://schemas.microsoft.com/office/drawing/2014/main" id="{F8323F42-94FC-D921-D805-B0BB23C3E8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B7A5A-96B2-9375-F394-E5E0893261E3}"/>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2402699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16CB-ACF2-1A81-29F4-04522BC74D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8995F85-8798-A459-3566-BE52E817BE3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3C3640D-CA3C-AE4A-A4ED-048B47EFFC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B1ED76-8611-58B0-358D-181925135DC2}"/>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6" name="Footer Placeholder 5">
            <a:extLst>
              <a:ext uri="{FF2B5EF4-FFF2-40B4-BE49-F238E27FC236}">
                <a16:creationId xmlns:a16="http://schemas.microsoft.com/office/drawing/2014/main" id="{09F804D9-12E6-D86A-10E8-E983A2039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5BB9-122B-3898-9F12-98D0382F70F4}"/>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3323284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561C3-74F6-1552-FE0F-9F0AF09BE4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110FB99-5073-39A9-5171-9080EE9980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396E22-4500-0B1B-D26D-1755FC8F5EB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CA30DC0-7E2B-9C6C-1CFE-5F887D7344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9088E66-83F2-D6DE-79A2-9A07B3E47E9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E04BD6-B778-E037-D0D4-82121389F425}"/>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8" name="Footer Placeholder 7">
            <a:extLst>
              <a:ext uri="{FF2B5EF4-FFF2-40B4-BE49-F238E27FC236}">
                <a16:creationId xmlns:a16="http://schemas.microsoft.com/office/drawing/2014/main" id="{8467067A-9EF4-6AD4-E365-8E904A963D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C6862A-30DC-4338-2A60-2E75EE095C09}"/>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3238797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FF57-F57B-6393-15CE-188B8EADEDA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3E4DAF1-A956-4F00-32CA-38F8370A1E61}"/>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4" name="Footer Placeholder 3">
            <a:extLst>
              <a:ext uri="{FF2B5EF4-FFF2-40B4-BE49-F238E27FC236}">
                <a16:creationId xmlns:a16="http://schemas.microsoft.com/office/drawing/2014/main" id="{46AE2976-BD8E-E68E-5537-C30FAE8146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F712B3-1A05-8574-ABD2-48D914ED79D6}"/>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14251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19A5ED-A6CC-DF5C-9374-1C3F799C1268}"/>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3" name="Footer Placeholder 2">
            <a:extLst>
              <a:ext uri="{FF2B5EF4-FFF2-40B4-BE49-F238E27FC236}">
                <a16:creationId xmlns:a16="http://schemas.microsoft.com/office/drawing/2014/main" id="{676907AD-2411-FA90-CD2C-19302FC0C2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238625-61E8-D01C-B425-E013AA0E1C67}"/>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139975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2C70-FA04-42B1-EA9F-8205FA1B27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6ED65A6-DB56-107F-25E8-AEA8FEA4D1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FB400DB-CA9F-4A34-E26D-D5350A1B1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E2838C-80B1-6073-AC36-4FBAB4A856DE}"/>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6" name="Footer Placeholder 5">
            <a:extLst>
              <a:ext uri="{FF2B5EF4-FFF2-40B4-BE49-F238E27FC236}">
                <a16:creationId xmlns:a16="http://schemas.microsoft.com/office/drawing/2014/main" id="{65D993DD-E9F8-18E7-4A33-CC4081B31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E7BFE-5498-902B-3BCA-4A2D5347E08A}"/>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303593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2D63-F7FE-52A3-23FC-D05EB16727B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A2D4854-6C4B-BA2D-35CA-C2268FEC94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B3FAA3-EFA4-38D2-9189-8ADD5467D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5AE357-1846-3331-0879-F88965C13D70}"/>
              </a:ext>
            </a:extLst>
          </p:cNvPr>
          <p:cNvSpPr>
            <a:spLocks noGrp="1"/>
          </p:cNvSpPr>
          <p:nvPr>
            <p:ph type="dt" sz="half" idx="10"/>
          </p:nvPr>
        </p:nvSpPr>
        <p:spPr/>
        <p:txBody>
          <a:bodyPr/>
          <a:lstStyle/>
          <a:p>
            <a:fld id="{5DD25025-B5EE-5D4A-BA0F-57483F88801B}" type="datetimeFigureOut">
              <a:rPr lang="en-US" smtClean="0"/>
              <a:t>1/16/23</a:t>
            </a:fld>
            <a:endParaRPr lang="en-US"/>
          </a:p>
        </p:txBody>
      </p:sp>
      <p:sp>
        <p:nvSpPr>
          <p:cNvPr id="6" name="Footer Placeholder 5">
            <a:extLst>
              <a:ext uri="{FF2B5EF4-FFF2-40B4-BE49-F238E27FC236}">
                <a16:creationId xmlns:a16="http://schemas.microsoft.com/office/drawing/2014/main" id="{525461F5-18C9-54AE-42BE-C251A6B000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B9B854-EF83-078F-AF4B-8BC8BB2629BC}"/>
              </a:ext>
            </a:extLst>
          </p:cNvPr>
          <p:cNvSpPr>
            <a:spLocks noGrp="1"/>
          </p:cNvSpPr>
          <p:nvPr>
            <p:ph type="sldNum" sz="quarter" idx="12"/>
          </p:nvPr>
        </p:nvSpPr>
        <p:spPr/>
        <p:txBody>
          <a:bodyPr/>
          <a:lstStyle/>
          <a:p>
            <a:fld id="{250C377C-C711-A148-9342-52A7E6C9986D}" type="slidenum">
              <a:rPr lang="en-US" smtClean="0"/>
              <a:t>‹#›</a:t>
            </a:fld>
            <a:endParaRPr lang="en-US"/>
          </a:p>
        </p:txBody>
      </p:sp>
    </p:spTree>
    <p:extLst>
      <p:ext uri="{BB962C8B-B14F-4D97-AF65-F5344CB8AC3E}">
        <p14:creationId xmlns:p14="http://schemas.microsoft.com/office/powerpoint/2010/main" val="3754908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843E67-6DD4-1B19-847A-F4B2CBA8D1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1C6B430-E6B5-001A-CD53-57F3E3DB61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F97E76-0992-43DC-CF1A-769B2C13D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D25025-B5EE-5D4A-BA0F-57483F88801B}" type="datetimeFigureOut">
              <a:rPr lang="en-US" smtClean="0"/>
              <a:t>1/16/23</a:t>
            </a:fld>
            <a:endParaRPr lang="en-US"/>
          </a:p>
        </p:txBody>
      </p:sp>
      <p:sp>
        <p:nvSpPr>
          <p:cNvPr id="5" name="Footer Placeholder 4">
            <a:extLst>
              <a:ext uri="{FF2B5EF4-FFF2-40B4-BE49-F238E27FC236}">
                <a16:creationId xmlns:a16="http://schemas.microsoft.com/office/drawing/2014/main" id="{F5ED9549-F101-FFD4-CB93-64C4A89B0F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DC25AC-AC07-EECA-9698-7EF54E67D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C377C-C711-A148-9342-52A7E6C9986D}" type="slidenum">
              <a:rPr lang="en-US" smtClean="0"/>
              <a:t>‹#›</a:t>
            </a:fld>
            <a:endParaRPr lang="en-US"/>
          </a:p>
        </p:txBody>
      </p:sp>
    </p:spTree>
    <p:extLst>
      <p:ext uri="{BB962C8B-B14F-4D97-AF65-F5344CB8AC3E}">
        <p14:creationId xmlns:p14="http://schemas.microsoft.com/office/powerpoint/2010/main" val="1363211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beaver.io/download/"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tnggroup/gwas-phenotype-database-4-pgsql/wiki/PhenoDB-Connection-and-Usage-Instructi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90E2-8103-A35F-4F92-520948F8B1F7}"/>
              </a:ext>
            </a:extLst>
          </p:cNvPr>
          <p:cNvSpPr>
            <a:spLocks noGrp="1"/>
          </p:cNvSpPr>
          <p:nvPr>
            <p:ph type="title"/>
          </p:nvPr>
        </p:nvSpPr>
        <p:spPr/>
        <p:txBody>
          <a:bodyPr/>
          <a:lstStyle/>
          <a:p>
            <a:pPr algn="ctr"/>
            <a:r>
              <a:rPr lang="en-US" b="1" dirty="0"/>
              <a:t>COVID-CNS SQL Database </a:t>
            </a:r>
            <a:r>
              <a:rPr lang="en-US" b="1"/>
              <a:t>User Guide</a:t>
            </a:r>
            <a:endParaRPr lang="en-US" b="1" dirty="0"/>
          </a:p>
        </p:txBody>
      </p:sp>
      <p:sp>
        <p:nvSpPr>
          <p:cNvPr id="3" name="Content Placeholder 2">
            <a:extLst>
              <a:ext uri="{FF2B5EF4-FFF2-40B4-BE49-F238E27FC236}">
                <a16:creationId xmlns:a16="http://schemas.microsoft.com/office/drawing/2014/main" id="{D381DD16-B6A3-E47B-ABBF-41B992278D57}"/>
              </a:ext>
            </a:extLst>
          </p:cNvPr>
          <p:cNvSpPr>
            <a:spLocks noGrp="1"/>
          </p:cNvSpPr>
          <p:nvPr>
            <p:ph idx="1"/>
          </p:nvPr>
        </p:nvSpPr>
        <p:spPr/>
        <p:txBody>
          <a:bodyPr>
            <a:normAutofit fontScale="92500"/>
          </a:bodyPr>
          <a:lstStyle/>
          <a:p>
            <a:r>
              <a:rPr lang="en-US" dirty="0"/>
              <a:t>The COVID-CNS SQL Database is known as “</a:t>
            </a:r>
            <a:r>
              <a:rPr lang="en-US" dirty="0" err="1"/>
              <a:t>PhenoDB</a:t>
            </a:r>
            <a:r>
              <a:rPr lang="en-US" dirty="0"/>
              <a:t>”. </a:t>
            </a:r>
          </a:p>
          <a:p>
            <a:r>
              <a:rPr lang="en-US" dirty="0"/>
              <a:t>There are various database tools/clients that can be used to access the Database. We suggest using </a:t>
            </a:r>
            <a:r>
              <a:rPr lang="en-US" dirty="0" err="1"/>
              <a:t>DBeaver</a:t>
            </a:r>
            <a:r>
              <a:rPr lang="en-US" dirty="0"/>
              <a:t>, and this guide will include instructions specific to this client. </a:t>
            </a:r>
          </a:p>
          <a:p>
            <a:r>
              <a:rPr lang="en-US" dirty="0"/>
              <a:t>The first step is to download and set-up </a:t>
            </a:r>
            <a:r>
              <a:rPr lang="en-US" dirty="0" err="1"/>
              <a:t>Dbeaver</a:t>
            </a:r>
            <a:r>
              <a:rPr lang="en-US" dirty="0"/>
              <a:t> onto your computer.</a:t>
            </a:r>
          </a:p>
          <a:p>
            <a:r>
              <a:rPr lang="en-US" dirty="0">
                <a:hlinkClick r:id="rId2"/>
              </a:rPr>
              <a:t>https://dbeaver.io/download/</a:t>
            </a:r>
            <a:endParaRPr lang="en-US" dirty="0"/>
          </a:p>
          <a:p>
            <a:r>
              <a:rPr lang="en-US" sz="2800" dirty="0"/>
              <a:t>For PC </a:t>
            </a:r>
            <a:r>
              <a:rPr lang="en-US" dirty="0"/>
              <a:t>users, select Windows (installer).</a:t>
            </a:r>
          </a:p>
          <a:p>
            <a:r>
              <a:rPr lang="en-US" sz="2800" dirty="0"/>
              <a:t>For Mac users, -  for “M” series users, download MacOS for Apple Silicon. For non “M” series, download MacOS for Intel. To find out which Mac computer you have, click on the Apple icon, then select “About This Mac”. </a:t>
            </a:r>
            <a:endParaRPr lang="en-US" dirty="0"/>
          </a:p>
          <a:p>
            <a:pPr marL="0" indent="0">
              <a:buNone/>
            </a:pPr>
            <a:endParaRPr lang="en-US" dirty="0"/>
          </a:p>
        </p:txBody>
      </p:sp>
    </p:spTree>
    <p:extLst>
      <p:ext uri="{BB962C8B-B14F-4D97-AF65-F5344CB8AC3E}">
        <p14:creationId xmlns:p14="http://schemas.microsoft.com/office/powerpoint/2010/main" val="1312631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90E2-8103-A35F-4F92-520948F8B1F7}"/>
              </a:ext>
            </a:extLst>
          </p:cNvPr>
          <p:cNvSpPr>
            <a:spLocks noGrp="1"/>
          </p:cNvSpPr>
          <p:nvPr>
            <p:ph type="title"/>
          </p:nvPr>
        </p:nvSpPr>
        <p:spPr/>
        <p:txBody>
          <a:bodyPr/>
          <a:lstStyle/>
          <a:p>
            <a:r>
              <a:rPr lang="en-US" b="1" dirty="0"/>
              <a:t>Helpful Links</a:t>
            </a:r>
          </a:p>
        </p:txBody>
      </p:sp>
      <p:sp>
        <p:nvSpPr>
          <p:cNvPr id="3" name="Content Placeholder 2">
            <a:extLst>
              <a:ext uri="{FF2B5EF4-FFF2-40B4-BE49-F238E27FC236}">
                <a16:creationId xmlns:a16="http://schemas.microsoft.com/office/drawing/2014/main" id="{D381DD16-B6A3-E47B-ABBF-41B992278D57}"/>
              </a:ext>
            </a:extLst>
          </p:cNvPr>
          <p:cNvSpPr>
            <a:spLocks noGrp="1"/>
          </p:cNvSpPr>
          <p:nvPr>
            <p:ph idx="1"/>
          </p:nvPr>
        </p:nvSpPr>
        <p:spPr/>
        <p:txBody>
          <a:bodyPr/>
          <a:lstStyle/>
          <a:p>
            <a:r>
              <a:rPr lang="en-US" dirty="0"/>
              <a:t>Supplemental guide - </a:t>
            </a:r>
            <a:r>
              <a:rPr lang="en-US" dirty="0">
                <a:hlinkClick r:id="rId2"/>
              </a:rPr>
              <a:t>https://github.com/tnggroup/gwas-phenotype-database-4-pgsql/wiki/PhenoDB-Connection-and-Usage-Instructions</a:t>
            </a:r>
            <a:endParaRPr lang="en-US" dirty="0"/>
          </a:p>
          <a:p>
            <a:r>
              <a:rPr lang="en-US" dirty="0"/>
              <a:t>This provides details (including the coding script mentioned in this guide) on extracting cohort data as well as providing further details for advanced users on how to work with the database using SQL or R.</a:t>
            </a:r>
          </a:p>
          <a:p>
            <a:pPr lvl="1"/>
            <a:endParaRPr lang="en-US" dirty="0"/>
          </a:p>
        </p:txBody>
      </p:sp>
    </p:spTree>
    <p:extLst>
      <p:ext uri="{BB962C8B-B14F-4D97-AF65-F5344CB8AC3E}">
        <p14:creationId xmlns:p14="http://schemas.microsoft.com/office/powerpoint/2010/main" val="78689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4B044268-D059-94A0-6654-E1703EE3E730}"/>
              </a:ext>
            </a:extLst>
          </p:cNvPr>
          <p:cNvSpPr txBox="1"/>
          <p:nvPr/>
        </p:nvSpPr>
        <p:spPr>
          <a:xfrm>
            <a:off x="3442447" y="-9381"/>
            <a:ext cx="5927695" cy="461665"/>
          </a:xfrm>
          <a:prstGeom prst="rect">
            <a:avLst/>
          </a:prstGeom>
          <a:noFill/>
        </p:spPr>
        <p:txBody>
          <a:bodyPr wrap="square" rtlCol="0">
            <a:spAutoFit/>
          </a:bodyPr>
          <a:lstStyle/>
          <a:p>
            <a:r>
              <a:rPr lang="en-US" sz="2400" b="1" dirty="0"/>
              <a:t>Section 1: Downloading the client (</a:t>
            </a:r>
            <a:r>
              <a:rPr lang="en-US" sz="2400" b="1" dirty="0" err="1"/>
              <a:t>DBeaver</a:t>
            </a:r>
            <a:r>
              <a:rPr lang="en-US" sz="2400" b="1" dirty="0"/>
              <a:t>)</a:t>
            </a:r>
          </a:p>
        </p:txBody>
      </p:sp>
      <p:cxnSp>
        <p:nvCxnSpPr>
          <p:cNvPr id="4" name="Straight Arrow Connector 3">
            <a:extLst>
              <a:ext uri="{FF2B5EF4-FFF2-40B4-BE49-F238E27FC236}">
                <a16:creationId xmlns:a16="http://schemas.microsoft.com/office/drawing/2014/main" id="{FE353DCB-9845-E0DF-DF23-4F0BF39400AF}"/>
              </a:ext>
            </a:extLst>
          </p:cNvPr>
          <p:cNvCxnSpPr/>
          <p:nvPr/>
        </p:nvCxnSpPr>
        <p:spPr>
          <a:xfrm>
            <a:off x="4547419" y="1799303"/>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7869F9-5CCE-D067-046C-8F9EDB06851D}"/>
              </a:ext>
            </a:extLst>
          </p:cNvPr>
          <p:cNvCxnSpPr/>
          <p:nvPr/>
        </p:nvCxnSpPr>
        <p:spPr>
          <a:xfrm>
            <a:off x="369375" y="5313888"/>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408832-7DA8-5A76-BC3D-582A5580BE72}"/>
              </a:ext>
            </a:extLst>
          </p:cNvPr>
          <p:cNvCxnSpPr/>
          <p:nvPr/>
        </p:nvCxnSpPr>
        <p:spPr>
          <a:xfrm>
            <a:off x="6096000" y="5313888"/>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with medium confidence">
            <a:extLst>
              <a:ext uri="{FF2B5EF4-FFF2-40B4-BE49-F238E27FC236}">
                <a16:creationId xmlns:a16="http://schemas.microsoft.com/office/drawing/2014/main" id="{64032A14-DB7D-7949-A339-947E35FCAC5C}"/>
              </a:ext>
            </a:extLst>
          </p:cNvPr>
          <p:cNvPicPr>
            <a:picLocks noChangeAspect="1"/>
          </p:cNvPicPr>
          <p:nvPr/>
        </p:nvPicPr>
        <p:blipFill rotWithShape="1">
          <a:blip r:embed="rId2"/>
          <a:srcRect l="27500" t="24783" r="28070" b="4749"/>
          <a:stretch/>
        </p:blipFill>
        <p:spPr>
          <a:xfrm>
            <a:off x="1121019" y="551764"/>
            <a:ext cx="3097782" cy="3070800"/>
          </a:xfrm>
          <a:prstGeom prst="rect">
            <a:avLst/>
          </a:prstGeom>
        </p:spPr>
      </p:pic>
      <p:pic>
        <p:nvPicPr>
          <p:cNvPr id="11" name="Picture 10" descr="A screenshot of a computer screen&#10;&#10;Description automatically generated with medium confidence">
            <a:extLst>
              <a:ext uri="{FF2B5EF4-FFF2-40B4-BE49-F238E27FC236}">
                <a16:creationId xmlns:a16="http://schemas.microsoft.com/office/drawing/2014/main" id="{74ACBE3B-AB83-D5FA-17EC-45B71162A2CB}"/>
              </a:ext>
            </a:extLst>
          </p:cNvPr>
          <p:cNvPicPr>
            <a:picLocks noChangeAspect="1"/>
          </p:cNvPicPr>
          <p:nvPr/>
        </p:nvPicPr>
        <p:blipFill rotWithShape="1">
          <a:blip r:embed="rId3"/>
          <a:srcRect l="18635" t="28853" r="41725" b="6767"/>
          <a:stretch/>
        </p:blipFill>
        <p:spPr>
          <a:xfrm>
            <a:off x="7216878" y="551764"/>
            <a:ext cx="2941769" cy="2986026"/>
          </a:xfrm>
          <a:prstGeom prst="rect">
            <a:avLst/>
          </a:prstGeom>
        </p:spPr>
      </p:pic>
      <p:pic>
        <p:nvPicPr>
          <p:cNvPr id="14" name="Picture 13" descr="A screenshot of a computer screen&#10;&#10;Description automatically generated with medium confidence">
            <a:extLst>
              <a:ext uri="{FF2B5EF4-FFF2-40B4-BE49-F238E27FC236}">
                <a16:creationId xmlns:a16="http://schemas.microsoft.com/office/drawing/2014/main" id="{C4E258F7-D2A4-82F0-565A-BD1CE2ECA669}"/>
              </a:ext>
            </a:extLst>
          </p:cNvPr>
          <p:cNvPicPr>
            <a:picLocks noChangeAspect="1"/>
          </p:cNvPicPr>
          <p:nvPr/>
        </p:nvPicPr>
        <p:blipFill rotWithShape="1">
          <a:blip r:embed="rId4"/>
          <a:srcRect l="18685" t="28961" r="41824" b="8276"/>
          <a:stretch/>
        </p:blipFill>
        <p:spPr>
          <a:xfrm>
            <a:off x="2695935" y="3722044"/>
            <a:ext cx="3097162" cy="3076511"/>
          </a:xfrm>
          <a:prstGeom prst="rect">
            <a:avLst/>
          </a:prstGeom>
        </p:spPr>
      </p:pic>
      <p:pic>
        <p:nvPicPr>
          <p:cNvPr id="19" name="Picture 18" descr="A screenshot of a computer&#10;&#10;Description automatically generated with medium confidence">
            <a:extLst>
              <a:ext uri="{FF2B5EF4-FFF2-40B4-BE49-F238E27FC236}">
                <a16:creationId xmlns:a16="http://schemas.microsoft.com/office/drawing/2014/main" id="{287F416F-B641-6BCF-0C1F-509DB918D5B7}"/>
              </a:ext>
            </a:extLst>
          </p:cNvPr>
          <p:cNvPicPr>
            <a:picLocks noChangeAspect="1"/>
          </p:cNvPicPr>
          <p:nvPr/>
        </p:nvPicPr>
        <p:blipFill rotWithShape="1">
          <a:blip r:embed="rId5"/>
          <a:srcRect l="18619" t="30487" r="41525" b="6818"/>
          <a:stretch/>
        </p:blipFill>
        <p:spPr>
          <a:xfrm>
            <a:off x="8436078" y="3722044"/>
            <a:ext cx="3129118" cy="3076511"/>
          </a:xfrm>
          <a:prstGeom prst="rect">
            <a:avLst/>
          </a:prstGeom>
        </p:spPr>
      </p:pic>
      <p:sp>
        <p:nvSpPr>
          <p:cNvPr id="20" name="TextBox 19">
            <a:extLst>
              <a:ext uri="{FF2B5EF4-FFF2-40B4-BE49-F238E27FC236}">
                <a16:creationId xmlns:a16="http://schemas.microsoft.com/office/drawing/2014/main" id="{721F092F-3B5B-E930-0E76-827867A39727}"/>
              </a:ext>
            </a:extLst>
          </p:cNvPr>
          <p:cNvSpPr txBox="1"/>
          <p:nvPr/>
        </p:nvSpPr>
        <p:spPr>
          <a:xfrm>
            <a:off x="695650" y="511729"/>
            <a:ext cx="425369" cy="461665"/>
          </a:xfrm>
          <a:prstGeom prst="rect">
            <a:avLst/>
          </a:prstGeom>
          <a:noFill/>
        </p:spPr>
        <p:txBody>
          <a:bodyPr wrap="square" rtlCol="0">
            <a:spAutoFit/>
          </a:bodyPr>
          <a:lstStyle/>
          <a:p>
            <a:r>
              <a:rPr lang="en-US" sz="2400" b="1" dirty="0">
                <a:solidFill>
                  <a:schemeClr val="accent1"/>
                </a:solidFill>
              </a:rPr>
              <a:t>1</a:t>
            </a:r>
          </a:p>
        </p:txBody>
      </p:sp>
      <p:sp>
        <p:nvSpPr>
          <p:cNvPr id="21" name="TextBox 20">
            <a:extLst>
              <a:ext uri="{FF2B5EF4-FFF2-40B4-BE49-F238E27FC236}">
                <a16:creationId xmlns:a16="http://schemas.microsoft.com/office/drawing/2014/main" id="{F3E2E621-7D8A-6681-ECA8-BA44BEC7D31C}"/>
              </a:ext>
            </a:extLst>
          </p:cNvPr>
          <p:cNvSpPr txBox="1"/>
          <p:nvPr/>
        </p:nvSpPr>
        <p:spPr>
          <a:xfrm>
            <a:off x="6791509" y="511728"/>
            <a:ext cx="425369" cy="461665"/>
          </a:xfrm>
          <a:prstGeom prst="rect">
            <a:avLst/>
          </a:prstGeom>
          <a:noFill/>
        </p:spPr>
        <p:txBody>
          <a:bodyPr wrap="square" rtlCol="0">
            <a:spAutoFit/>
          </a:bodyPr>
          <a:lstStyle/>
          <a:p>
            <a:r>
              <a:rPr lang="en-US" sz="2400" b="1" dirty="0">
                <a:solidFill>
                  <a:schemeClr val="accent1"/>
                </a:solidFill>
              </a:rPr>
              <a:t>2</a:t>
            </a:r>
          </a:p>
        </p:txBody>
      </p:sp>
      <p:sp>
        <p:nvSpPr>
          <p:cNvPr id="22" name="TextBox 21">
            <a:extLst>
              <a:ext uri="{FF2B5EF4-FFF2-40B4-BE49-F238E27FC236}">
                <a16:creationId xmlns:a16="http://schemas.microsoft.com/office/drawing/2014/main" id="{FFB02914-CD3E-4411-B21E-6CB13BD4A44A}"/>
              </a:ext>
            </a:extLst>
          </p:cNvPr>
          <p:cNvSpPr txBox="1"/>
          <p:nvPr/>
        </p:nvSpPr>
        <p:spPr>
          <a:xfrm>
            <a:off x="2244541" y="3712663"/>
            <a:ext cx="425369" cy="461665"/>
          </a:xfrm>
          <a:prstGeom prst="rect">
            <a:avLst/>
          </a:prstGeom>
          <a:noFill/>
        </p:spPr>
        <p:txBody>
          <a:bodyPr wrap="square" rtlCol="0">
            <a:spAutoFit/>
          </a:bodyPr>
          <a:lstStyle/>
          <a:p>
            <a:r>
              <a:rPr lang="en-US" sz="2400" b="1" dirty="0">
                <a:solidFill>
                  <a:schemeClr val="accent1"/>
                </a:solidFill>
              </a:rPr>
              <a:t>3</a:t>
            </a:r>
          </a:p>
        </p:txBody>
      </p:sp>
      <p:sp>
        <p:nvSpPr>
          <p:cNvPr id="23" name="TextBox 22">
            <a:extLst>
              <a:ext uri="{FF2B5EF4-FFF2-40B4-BE49-F238E27FC236}">
                <a16:creationId xmlns:a16="http://schemas.microsoft.com/office/drawing/2014/main" id="{12D74C17-68EB-1F80-5E35-306E93EDDF9B}"/>
              </a:ext>
            </a:extLst>
          </p:cNvPr>
          <p:cNvSpPr txBox="1"/>
          <p:nvPr/>
        </p:nvSpPr>
        <p:spPr>
          <a:xfrm>
            <a:off x="8064787" y="3712662"/>
            <a:ext cx="425369" cy="461665"/>
          </a:xfrm>
          <a:prstGeom prst="rect">
            <a:avLst/>
          </a:prstGeom>
          <a:noFill/>
        </p:spPr>
        <p:txBody>
          <a:bodyPr wrap="square" rtlCol="0">
            <a:spAutoFit/>
          </a:bodyPr>
          <a:lstStyle/>
          <a:p>
            <a:r>
              <a:rPr lang="en-US" sz="2400" b="1" dirty="0">
                <a:solidFill>
                  <a:schemeClr val="accent1"/>
                </a:solidFill>
              </a:rPr>
              <a:t>4</a:t>
            </a:r>
          </a:p>
        </p:txBody>
      </p:sp>
    </p:spTree>
    <p:extLst>
      <p:ext uri="{BB962C8B-B14F-4D97-AF65-F5344CB8AC3E}">
        <p14:creationId xmlns:p14="http://schemas.microsoft.com/office/powerpoint/2010/main" val="71912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29441E41-7AD2-EEC8-1537-9C07D0963A22}"/>
              </a:ext>
            </a:extLst>
          </p:cNvPr>
          <p:cNvCxnSpPr/>
          <p:nvPr/>
        </p:nvCxnSpPr>
        <p:spPr>
          <a:xfrm>
            <a:off x="4547419" y="1799303"/>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363F729-F0D5-7CE5-546F-15D9ACABC980}"/>
              </a:ext>
            </a:extLst>
          </p:cNvPr>
          <p:cNvCxnSpPr/>
          <p:nvPr/>
        </p:nvCxnSpPr>
        <p:spPr>
          <a:xfrm>
            <a:off x="0" y="5044998"/>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F222A91-293F-E582-C3BD-FF39187EBEFD}"/>
              </a:ext>
            </a:extLst>
          </p:cNvPr>
          <p:cNvCxnSpPr/>
          <p:nvPr/>
        </p:nvCxnSpPr>
        <p:spPr>
          <a:xfrm>
            <a:off x="5638028" y="5044998"/>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with medium confidence">
            <a:extLst>
              <a:ext uri="{FF2B5EF4-FFF2-40B4-BE49-F238E27FC236}">
                <a16:creationId xmlns:a16="http://schemas.microsoft.com/office/drawing/2014/main" id="{12AC872B-CD8A-DBA4-23FB-5B58A144F1BC}"/>
              </a:ext>
            </a:extLst>
          </p:cNvPr>
          <p:cNvPicPr>
            <a:picLocks noChangeAspect="1"/>
          </p:cNvPicPr>
          <p:nvPr/>
        </p:nvPicPr>
        <p:blipFill rotWithShape="1">
          <a:blip r:embed="rId2"/>
          <a:srcRect l="18287" t="29994" r="41582" b="7127"/>
          <a:stretch/>
        </p:blipFill>
        <p:spPr>
          <a:xfrm>
            <a:off x="903513" y="134908"/>
            <a:ext cx="3363687" cy="329409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68D46D58-CF66-DF1D-9A6B-2636468FA2E8}"/>
              </a:ext>
            </a:extLst>
          </p:cNvPr>
          <p:cNvPicPr>
            <a:picLocks noChangeAspect="1"/>
          </p:cNvPicPr>
          <p:nvPr/>
        </p:nvPicPr>
        <p:blipFill rotWithShape="1">
          <a:blip r:embed="rId3"/>
          <a:srcRect l="18042" t="29091" r="41429" b="7587"/>
          <a:stretch/>
        </p:blipFill>
        <p:spPr>
          <a:xfrm>
            <a:off x="6934199" y="134908"/>
            <a:ext cx="3373332" cy="3294092"/>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630D86CA-37E8-802C-78B0-A9A8CF8DB78C}"/>
              </a:ext>
            </a:extLst>
          </p:cNvPr>
          <p:cNvPicPr>
            <a:picLocks noChangeAspect="1"/>
          </p:cNvPicPr>
          <p:nvPr/>
        </p:nvPicPr>
        <p:blipFill rotWithShape="1">
          <a:blip r:embed="rId4"/>
          <a:srcRect l="18761" t="29206" r="41521" b="8275"/>
          <a:stretch/>
        </p:blipFill>
        <p:spPr>
          <a:xfrm>
            <a:off x="2207762" y="3548709"/>
            <a:ext cx="3363687" cy="3309291"/>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27BD5862-938C-5E80-91E3-76D02E7379AE}"/>
              </a:ext>
            </a:extLst>
          </p:cNvPr>
          <p:cNvPicPr>
            <a:picLocks noChangeAspect="1"/>
          </p:cNvPicPr>
          <p:nvPr/>
        </p:nvPicPr>
        <p:blipFill rotWithShape="1">
          <a:blip r:embed="rId5"/>
          <a:srcRect l="5100" t="33228" r="36338" b="6954"/>
          <a:stretch/>
        </p:blipFill>
        <p:spPr>
          <a:xfrm>
            <a:off x="7826828" y="3809983"/>
            <a:ext cx="4365172" cy="2786742"/>
          </a:xfrm>
          <a:prstGeom prst="rect">
            <a:avLst/>
          </a:prstGeom>
        </p:spPr>
      </p:pic>
      <p:sp>
        <p:nvSpPr>
          <p:cNvPr id="17" name="TextBox 16">
            <a:extLst>
              <a:ext uri="{FF2B5EF4-FFF2-40B4-BE49-F238E27FC236}">
                <a16:creationId xmlns:a16="http://schemas.microsoft.com/office/drawing/2014/main" id="{2BC67C18-B302-8965-C18A-7054BFAF61C9}"/>
              </a:ext>
            </a:extLst>
          </p:cNvPr>
          <p:cNvSpPr txBox="1"/>
          <p:nvPr/>
        </p:nvSpPr>
        <p:spPr>
          <a:xfrm>
            <a:off x="6529611" y="91981"/>
            <a:ext cx="425369" cy="461665"/>
          </a:xfrm>
          <a:prstGeom prst="rect">
            <a:avLst/>
          </a:prstGeom>
          <a:noFill/>
        </p:spPr>
        <p:txBody>
          <a:bodyPr wrap="square" rtlCol="0">
            <a:spAutoFit/>
          </a:bodyPr>
          <a:lstStyle/>
          <a:p>
            <a:r>
              <a:rPr lang="en-US" sz="2400" b="1" dirty="0">
                <a:solidFill>
                  <a:schemeClr val="accent1"/>
                </a:solidFill>
              </a:rPr>
              <a:t>6</a:t>
            </a:r>
          </a:p>
        </p:txBody>
      </p:sp>
      <p:sp>
        <p:nvSpPr>
          <p:cNvPr id="18" name="TextBox 17">
            <a:extLst>
              <a:ext uri="{FF2B5EF4-FFF2-40B4-BE49-F238E27FC236}">
                <a16:creationId xmlns:a16="http://schemas.microsoft.com/office/drawing/2014/main" id="{9F70D89E-6E65-480E-A298-D0331C7F8FAA}"/>
              </a:ext>
            </a:extLst>
          </p:cNvPr>
          <p:cNvSpPr txBox="1"/>
          <p:nvPr/>
        </p:nvSpPr>
        <p:spPr>
          <a:xfrm>
            <a:off x="591839" y="82591"/>
            <a:ext cx="425369" cy="461665"/>
          </a:xfrm>
          <a:prstGeom prst="rect">
            <a:avLst/>
          </a:prstGeom>
          <a:noFill/>
        </p:spPr>
        <p:txBody>
          <a:bodyPr wrap="square" rtlCol="0">
            <a:spAutoFit/>
          </a:bodyPr>
          <a:lstStyle/>
          <a:p>
            <a:r>
              <a:rPr lang="en-US" sz="2400" b="1" dirty="0">
                <a:solidFill>
                  <a:schemeClr val="accent1"/>
                </a:solidFill>
              </a:rPr>
              <a:t>5</a:t>
            </a:r>
          </a:p>
        </p:txBody>
      </p:sp>
      <p:sp>
        <p:nvSpPr>
          <p:cNvPr id="19" name="TextBox 18">
            <a:extLst>
              <a:ext uri="{FF2B5EF4-FFF2-40B4-BE49-F238E27FC236}">
                <a16:creationId xmlns:a16="http://schemas.microsoft.com/office/drawing/2014/main" id="{EEE998C0-B24B-02D1-4F16-104CF677C72D}"/>
              </a:ext>
            </a:extLst>
          </p:cNvPr>
          <p:cNvSpPr txBox="1"/>
          <p:nvPr/>
        </p:nvSpPr>
        <p:spPr>
          <a:xfrm>
            <a:off x="1712410" y="3775332"/>
            <a:ext cx="425369" cy="461665"/>
          </a:xfrm>
          <a:prstGeom prst="rect">
            <a:avLst/>
          </a:prstGeom>
          <a:noFill/>
        </p:spPr>
        <p:txBody>
          <a:bodyPr wrap="square" rtlCol="0">
            <a:spAutoFit/>
          </a:bodyPr>
          <a:lstStyle/>
          <a:p>
            <a:r>
              <a:rPr lang="en-US" sz="2400" b="1" dirty="0">
                <a:solidFill>
                  <a:schemeClr val="accent1"/>
                </a:solidFill>
              </a:rPr>
              <a:t>7</a:t>
            </a:r>
          </a:p>
        </p:txBody>
      </p:sp>
      <p:sp>
        <p:nvSpPr>
          <p:cNvPr id="20" name="TextBox 19">
            <a:extLst>
              <a:ext uri="{FF2B5EF4-FFF2-40B4-BE49-F238E27FC236}">
                <a16:creationId xmlns:a16="http://schemas.microsoft.com/office/drawing/2014/main" id="{178CA0F1-B5B2-082F-25D2-32D308D24F72}"/>
              </a:ext>
            </a:extLst>
          </p:cNvPr>
          <p:cNvSpPr txBox="1"/>
          <p:nvPr/>
        </p:nvSpPr>
        <p:spPr>
          <a:xfrm>
            <a:off x="7401459" y="3775333"/>
            <a:ext cx="425369" cy="461665"/>
          </a:xfrm>
          <a:prstGeom prst="rect">
            <a:avLst/>
          </a:prstGeom>
          <a:noFill/>
        </p:spPr>
        <p:txBody>
          <a:bodyPr wrap="square" rtlCol="0">
            <a:spAutoFit/>
          </a:bodyPr>
          <a:lstStyle/>
          <a:p>
            <a:r>
              <a:rPr lang="en-US" sz="2400" b="1" dirty="0">
                <a:solidFill>
                  <a:schemeClr val="accent1"/>
                </a:solidFill>
              </a:rPr>
              <a:t>8</a:t>
            </a:r>
          </a:p>
        </p:txBody>
      </p:sp>
    </p:spTree>
    <p:extLst>
      <p:ext uri="{BB962C8B-B14F-4D97-AF65-F5344CB8AC3E}">
        <p14:creationId xmlns:p14="http://schemas.microsoft.com/office/powerpoint/2010/main" val="4023279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20349-86A9-AFB9-8466-9C2318F0E1E2}"/>
              </a:ext>
            </a:extLst>
          </p:cNvPr>
          <p:cNvSpPr>
            <a:spLocks noGrp="1"/>
          </p:cNvSpPr>
          <p:nvPr>
            <p:ph type="title"/>
          </p:nvPr>
        </p:nvSpPr>
        <p:spPr>
          <a:xfrm>
            <a:off x="724989" y="165894"/>
            <a:ext cx="10796451" cy="829696"/>
          </a:xfrm>
        </p:spPr>
        <p:txBody>
          <a:bodyPr>
            <a:normAutofit/>
          </a:bodyPr>
          <a:lstStyle/>
          <a:p>
            <a:pPr algn="ctr"/>
            <a:r>
              <a:rPr lang="en-US" sz="2800" b="1" dirty="0"/>
              <a:t>Section 2: Connect to database and SSH tunnel</a:t>
            </a:r>
          </a:p>
        </p:txBody>
      </p:sp>
      <p:graphicFrame>
        <p:nvGraphicFramePr>
          <p:cNvPr id="4" name="Table 4">
            <a:extLst>
              <a:ext uri="{FF2B5EF4-FFF2-40B4-BE49-F238E27FC236}">
                <a16:creationId xmlns:a16="http://schemas.microsoft.com/office/drawing/2014/main" id="{0C77A032-0FDF-11A8-36B0-AA9E77818987}"/>
              </a:ext>
            </a:extLst>
          </p:cNvPr>
          <p:cNvGraphicFramePr>
            <a:graphicFrameLocks noGrp="1"/>
          </p:cNvGraphicFramePr>
          <p:nvPr>
            <p:ph idx="1"/>
            <p:extLst>
              <p:ext uri="{D42A27DB-BD31-4B8C-83A1-F6EECF244321}">
                <p14:modId xmlns:p14="http://schemas.microsoft.com/office/powerpoint/2010/main" val="3026710185"/>
              </p:ext>
            </p:extLst>
          </p:nvPr>
        </p:nvGraphicFramePr>
        <p:xfrm>
          <a:off x="829492" y="3191738"/>
          <a:ext cx="9202783" cy="2123440"/>
        </p:xfrm>
        <a:graphic>
          <a:graphicData uri="http://schemas.openxmlformats.org/drawingml/2006/table">
            <a:tbl>
              <a:tblPr firstRow="1" bandRow="1">
                <a:tableStyleId>{2D5ABB26-0587-4C30-8999-92F81FD0307C}</a:tableStyleId>
              </a:tblPr>
              <a:tblGrid>
                <a:gridCol w="9202783">
                  <a:extLst>
                    <a:ext uri="{9D8B030D-6E8A-4147-A177-3AD203B41FA5}">
                      <a16:colId xmlns:a16="http://schemas.microsoft.com/office/drawing/2014/main" val="407971909"/>
                    </a:ext>
                  </a:extLst>
                </a:gridCol>
              </a:tblGrid>
              <a:tr h="370840">
                <a:tc>
                  <a:txBody>
                    <a:bodyPr/>
                    <a:lstStyle/>
                    <a:p>
                      <a:r>
                        <a:rPr lang="en-US" b="1" dirty="0"/>
                        <a:t>Database Connection</a:t>
                      </a:r>
                    </a:p>
                  </a:txBody>
                  <a:tcPr/>
                </a:tc>
                <a:extLst>
                  <a:ext uri="{0D108BD9-81ED-4DB2-BD59-A6C34878D82A}">
                    <a16:rowId xmlns:a16="http://schemas.microsoft.com/office/drawing/2014/main" val="452440942"/>
                  </a:ext>
                </a:extLst>
              </a:tr>
              <a:tr h="370840">
                <a:tc>
                  <a:txBody>
                    <a:bodyPr/>
                    <a:lstStyle/>
                    <a:p>
                      <a:r>
                        <a:rPr lang="en-US" dirty="0"/>
                        <a:t>Host: </a:t>
                      </a:r>
                      <a:r>
                        <a:rPr lang="en-GB" sz="1800" b="0" i="1" dirty="0">
                          <a:solidFill>
                            <a:srgbClr val="242424"/>
                          </a:solidFill>
                          <a:effectLst/>
                          <a:latin typeface="-apple-system"/>
                        </a:rPr>
                        <a:t>postgresql-cluster.cluster-cjghupwohy3q.eu-west-2.rds.amazonaws.com</a:t>
                      </a:r>
                    </a:p>
                    <a:p>
                      <a:endParaRPr lang="en-US" b="0" i="1" dirty="0"/>
                    </a:p>
                  </a:txBody>
                  <a:tcPr/>
                </a:tc>
                <a:extLst>
                  <a:ext uri="{0D108BD9-81ED-4DB2-BD59-A6C34878D82A}">
                    <a16:rowId xmlns:a16="http://schemas.microsoft.com/office/drawing/2014/main" val="4184537859"/>
                  </a:ext>
                </a:extLst>
              </a:tr>
              <a:tr h="370840">
                <a:tc>
                  <a:txBody>
                    <a:bodyPr/>
                    <a:lstStyle/>
                    <a:p>
                      <a:r>
                        <a:rPr lang="en-US" b="1" dirty="0"/>
                        <a:t>SSH Tunnel</a:t>
                      </a:r>
                    </a:p>
                  </a:txBody>
                  <a:tcPr/>
                </a:tc>
                <a:extLst>
                  <a:ext uri="{0D108BD9-81ED-4DB2-BD59-A6C34878D82A}">
                    <a16:rowId xmlns:a16="http://schemas.microsoft.com/office/drawing/2014/main" val="2866102157"/>
                  </a:ext>
                </a:extLst>
              </a:tr>
              <a:tr h="370840">
                <a:tc>
                  <a:txBody>
                    <a:bodyPr/>
                    <a:lstStyle/>
                    <a:p>
                      <a:r>
                        <a:rPr lang="en-GB" sz="1800" dirty="0"/>
                        <a:t>Host: </a:t>
                      </a:r>
                      <a:r>
                        <a:rPr lang="en-GB" sz="1800" i="1" dirty="0" err="1"/>
                        <a:t>vpn.bredcap.org.uk</a:t>
                      </a:r>
                      <a:endParaRPr lang="en-US" i="1" dirty="0"/>
                    </a:p>
                  </a:txBody>
                  <a:tcPr/>
                </a:tc>
                <a:extLst>
                  <a:ext uri="{0D108BD9-81ED-4DB2-BD59-A6C34878D82A}">
                    <a16:rowId xmlns:a16="http://schemas.microsoft.com/office/drawing/2014/main" val="175890923"/>
                  </a:ext>
                </a:extLst>
              </a:tr>
              <a:tr h="370840">
                <a:tc>
                  <a:txBody>
                    <a:bodyPr/>
                    <a:lstStyle/>
                    <a:p>
                      <a:endParaRPr lang="en-US" dirty="0"/>
                    </a:p>
                  </a:txBody>
                  <a:tcPr/>
                </a:tc>
                <a:extLst>
                  <a:ext uri="{0D108BD9-81ED-4DB2-BD59-A6C34878D82A}">
                    <a16:rowId xmlns:a16="http://schemas.microsoft.com/office/drawing/2014/main" val="896912745"/>
                  </a:ext>
                </a:extLst>
              </a:tr>
            </a:tbl>
          </a:graphicData>
        </a:graphic>
      </p:graphicFrame>
      <p:sp>
        <p:nvSpPr>
          <p:cNvPr id="7" name="Content Placeholder 2">
            <a:extLst>
              <a:ext uri="{FF2B5EF4-FFF2-40B4-BE49-F238E27FC236}">
                <a16:creationId xmlns:a16="http://schemas.microsoft.com/office/drawing/2014/main" id="{98E6E098-2828-B04D-014E-3CEB42464630}"/>
              </a:ext>
            </a:extLst>
          </p:cNvPr>
          <p:cNvSpPr txBox="1">
            <a:spLocks/>
          </p:cNvSpPr>
          <p:nvPr/>
        </p:nvSpPr>
        <p:spPr>
          <a:xfrm>
            <a:off x="623750" y="1134134"/>
            <a:ext cx="10796450" cy="1919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To access the </a:t>
            </a:r>
            <a:r>
              <a:rPr lang="en-US" sz="2000" dirty="0" err="1"/>
              <a:t>PhenoDB</a:t>
            </a:r>
            <a:r>
              <a:rPr lang="en-US" sz="2000" dirty="0"/>
              <a:t> database, you need to connect to the database itself and to the SSH Tunnel. </a:t>
            </a:r>
          </a:p>
          <a:p>
            <a:r>
              <a:rPr lang="en-US" sz="2000" dirty="0"/>
              <a:t>You will therefore be given two separate usernames and passwords, one for the database, and one for the SSH Tunnel.</a:t>
            </a:r>
          </a:p>
          <a:p>
            <a:r>
              <a:rPr lang="en-US" sz="2000" dirty="0"/>
              <a:t>When connecting to the database and SSH Tunnel, you will need to copy the below host names and paste them into the respective ”Host” fields. Further details are provided on page 5. </a:t>
            </a:r>
          </a:p>
          <a:p>
            <a:endParaRPr lang="en-US" dirty="0"/>
          </a:p>
        </p:txBody>
      </p:sp>
    </p:spTree>
    <p:extLst>
      <p:ext uri="{BB962C8B-B14F-4D97-AF65-F5344CB8AC3E}">
        <p14:creationId xmlns:p14="http://schemas.microsoft.com/office/powerpoint/2010/main" val="3954858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chat or text message&#10;&#10;Description automatically generated">
            <a:extLst>
              <a:ext uri="{FF2B5EF4-FFF2-40B4-BE49-F238E27FC236}">
                <a16:creationId xmlns:a16="http://schemas.microsoft.com/office/drawing/2014/main" id="{1ABE5ADC-EDCE-05CD-A715-855BF6440494}"/>
              </a:ext>
            </a:extLst>
          </p:cNvPr>
          <p:cNvPicPr>
            <a:picLocks noChangeAspect="1"/>
          </p:cNvPicPr>
          <p:nvPr/>
        </p:nvPicPr>
        <p:blipFill rotWithShape="1">
          <a:blip r:embed="rId2"/>
          <a:srcRect l="15545" t="7492" r="27733" b="17238"/>
          <a:stretch/>
        </p:blipFill>
        <p:spPr>
          <a:xfrm>
            <a:off x="4569191" y="1995502"/>
            <a:ext cx="3422756" cy="2838669"/>
          </a:xfrm>
          <a:prstGeom prst="rect">
            <a:avLst/>
          </a:prstGeom>
        </p:spPr>
      </p:pic>
      <p:cxnSp>
        <p:nvCxnSpPr>
          <p:cNvPr id="7" name="Straight Arrow Connector 6">
            <a:extLst>
              <a:ext uri="{FF2B5EF4-FFF2-40B4-BE49-F238E27FC236}">
                <a16:creationId xmlns:a16="http://schemas.microsoft.com/office/drawing/2014/main" id="{50A3FDC8-39FE-BB74-1023-62935ABF5B22}"/>
              </a:ext>
            </a:extLst>
          </p:cNvPr>
          <p:cNvCxnSpPr/>
          <p:nvPr/>
        </p:nvCxnSpPr>
        <p:spPr>
          <a:xfrm>
            <a:off x="5124435" y="1357554"/>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D5CB86-7AAF-4137-B9DF-970E4E2E587F}"/>
              </a:ext>
            </a:extLst>
          </p:cNvPr>
          <p:cNvCxnSpPr/>
          <p:nvPr/>
        </p:nvCxnSpPr>
        <p:spPr>
          <a:xfrm>
            <a:off x="2188800" y="3528157"/>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1C204A-BC4D-2CF2-793B-14C688511549}"/>
              </a:ext>
            </a:extLst>
          </p:cNvPr>
          <p:cNvCxnSpPr>
            <a:cxnSpLocks/>
          </p:cNvCxnSpPr>
          <p:nvPr/>
        </p:nvCxnSpPr>
        <p:spPr>
          <a:xfrm>
            <a:off x="0" y="5184760"/>
            <a:ext cx="1359211"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AF897F-DF4C-128F-ABCA-AFEE1E5CF7AC}"/>
              </a:ext>
            </a:extLst>
          </p:cNvPr>
          <p:cNvCxnSpPr/>
          <p:nvPr/>
        </p:nvCxnSpPr>
        <p:spPr>
          <a:xfrm>
            <a:off x="6001189" y="5343196"/>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4461C07-6A20-28D5-77A6-815924A856C2}"/>
              </a:ext>
            </a:extLst>
          </p:cNvPr>
          <p:cNvSpPr txBox="1"/>
          <p:nvPr/>
        </p:nvSpPr>
        <p:spPr>
          <a:xfrm>
            <a:off x="2088776" y="50987"/>
            <a:ext cx="7234517" cy="523220"/>
          </a:xfrm>
          <a:prstGeom prst="rect">
            <a:avLst/>
          </a:prstGeom>
          <a:noFill/>
        </p:spPr>
        <p:txBody>
          <a:bodyPr wrap="square" rtlCol="0">
            <a:spAutoFit/>
          </a:bodyPr>
          <a:lstStyle/>
          <a:p>
            <a:r>
              <a:rPr lang="en-US" sz="2800" b="1" dirty="0"/>
              <a:t>Section 2: Connect to database and SSH tunnel</a:t>
            </a:r>
          </a:p>
        </p:txBody>
      </p:sp>
      <p:grpSp>
        <p:nvGrpSpPr>
          <p:cNvPr id="14" name="Group 13">
            <a:extLst>
              <a:ext uri="{FF2B5EF4-FFF2-40B4-BE49-F238E27FC236}">
                <a16:creationId xmlns:a16="http://schemas.microsoft.com/office/drawing/2014/main" id="{B79F51FD-0C87-464A-F097-ACA3DE94E45E}"/>
              </a:ext>
            </a:extLst>
          </p:cNvPr>
          <p:cNvGrpSpPr/>
          <p:nvPr/>
        </p:nvGrpSpPr>
        <p:grpSpPr>
          <a:xfrm>
            <a:off x="374608" y="574207"/>
            <a:ext cx="4194583" cy="2762726"/>
            <a:chOff x="183017" y="574207"/>
            <a:chExt cx="4194583" cy="2762726"/>
          </a:xfrm>
        </p:grpSpPr>
        <p:sp>
          <p:nvSpPr>
            <p:cNvPr id="2" name="TextBox 1">
              <a:extLst>
                <a:ext uri="{FF2B5EF4-FFF2-40B4-BE49-F238E27FC236}">
                  <a16:creationId xmlns:a16="http://schemas.microsoft.com/office/drawing/2014/main" id="{053083EC-4DA6-0F1E-6D9A-2C1BD4D4548E}"/>
                </a:ext>
              </a:extLst>
            </p:cNvPr>
            <p:cNvSpPr txBox="1"/>
            <p:nvPr/>
          </p:nvSpPr>
          <p:spPr>
            <a:xfrm>
              <a:off x="227761" y="574207"/>
              <a:ext cx="3722030" cy="246221"/>
            </a:xfrm>
            <a:prstGeom prst="rect">
              <a:avLst/>
            </a:prstGeom>
            <a:noFill/>
          </p:spPr>
          <p:txBody>
            <a:bodyPr wrap="square" rtlCol="0">
              <a:spAutoFit/>
            </a:bodyPr>
            <a:lstStyle/>
            <a:p>
              <a:r>
                <a:rPr lang="en-GB" sz="1000" dirty="0"/>
                <a:t>Go to the Database menu, then select New Database Connection. </a:t>
              </a:r>
            </a:p>
          </p:txBody>
        </p:sp>
        <p:pic>
          <p:nvPicPr>
            <p:cNvPr id="5" name="Picture 4" descr="A screenshot of a computer&#10;&#10;Description automatically generated with medium confidence">
              <a:extLst>
                <a:ext uri="{FF2B5EF4-FFF2-40B4-BE49-F238E27FC236}">
                  <a16:creationId xmlns:a16="http://schemas.microsoft.com/office/drawing/2014/main" id="{987AAB26-945E-E58B-484D-94EC9D21EAB5}"/>
                </a:ext>
              </a:extLst>
            </p:cNvPr>
            <p:cNvPicPr>
              <a:picLocks noChangeAspect="1"/>
            </p:cNvPicPr>
            <p:nvPr/>
          </p:nvPicPr>
          <p:blipFill rotWithShape="1">
            <a:blip r:embed="rId3"/>
            <a:srcRect l="4998" t="32794" r="35663" b="13244"/>
            <a:stretch/>
          </p:blipFill>
          <p:spPr>
            <a:xfrm>
              <a:off x="277540" y="808127"/>
              <a:ext cx="4100060" cy="2330376"/>
            </a:xfrm>
            <a:prstGeom prst="rect">
              <a:avLst/>
            </a:prstGeom>
          </p:spPr>
        </p:pic>
        <p:sp>
          <p:nvSpPr>
            <p:cNvPr id="12" name="TextBox 11">
              <a:extLst>
                <a:ext uri="{FF2B5EF4-FFF2-40B4-BE49-F238E27FC236}">
                  <a16:creationId xmlns:a16="http://schemas.microsoft.com/office/drawing/2014/main" id="{119CDB8E-C200-B07C-3C93-DF7F5C1C8321}"/>
                </a:ext>
              </a:extLst>
            </p:cNvPr>
            <p:cNvSpPr txBox="1"/>
            <p:nvPr/>
          </p:nvSpPr>
          <p:spPr>
            <a:xfrm>
              <a:off x="183017" y="3090712"/>
              <a:ext cx="3722030" cy="246221"/>
            </a:xfrm>
            <a:prstGeom prst="rect">
              <a:avLst/>
            </a:prstGeom>
            <a:noFill/>
          </p:spPr>
          <p:txBody>
            <a:bodyPr wrap="square" rtlCol="0">
              <a:spAutoFit/>
            </a:bodyPr>
            <a:lstStyle/>
            <a:p>
              <a:r>
                <a:rPr lang="en-GB" sz="1000" dirty="0"/>
                <a:t>Select PostgreSQL, then click Next.  </a:t>
              </a:r>
            </a:p>
          </p:txBody>
        </p:sp>
      </p:grpSp>
      <p:grpSp>
        <p:nvGrpSpPr>
          <p:cNvPr id="18" name="Group 17">
            <a:extLst>
              <a:ext uri="{FF2B5EF4-FFF2-40B4-BE49-F238E27FC236}">
                <a16:creationId xmlns:a16="http://schemas.microsoft.com/office/drawing/2014/main" id="{7AD42738-F0BC-82C2-8075-ACE2429D6FC6}"/>
              </a:ext>
            </a:extLst>
          </p:cNvPr>
          <p:cNvGrpSpPr/>
          <p:nvPr/>
        </p:nvGrpSpPr>
        <p:grpSpPr>
          <a:xfrm>
            <a:off x="8048314" y="504956"/>
            <a:ext cx="4094672" cy="2955087"/>
            <a:chOff x="8048314" y="504956"/>
            <a:chExt cx="4094672" cy="2955087"/>
          </a:xfrm>
        </p:grpSpPr>
        <p:pic>
          <p:nvPicPr>
            <p:cNvPr id="33" name="Picture 32" descr="A screenshot of a computer&#10;&#10;Description automatically generated with medium confidence">
              <a:extLst>
                <a:ext uri="{FF2B5EF4-FFF2-40B4-BE49-F238E27FC236}">
                  <a16:creationId xmlns:a16="http://schemas.microsoft.com/office/drawing/2014/main" id="{BBEE79DE-0B8D-1317-2466-34EB22F9E182}"/>
                </a:ext>
              </a:extLst>
            </p:cNvPr>
            <p:cNvPicPr>
              <a:picLocks noChangeAspect="1"/>
            </p:cNvPicPr>
            <p:nvPr/>
          </p:nvPicPr>
          <p:blipFill rotWithShape="1">
            <a:blip r:embed="rId4"/>
            <a:srcRect l="5454" t="33378" r="36619" b="12483"/>
            <a:stretch/>
          </p:blipFill>
          <p:spPr>
            <a:xfrm>
              <a:off x="8101020" y="882100"/>
              <a:ext cx="3989450" cy="2330376"/>
            </a:xfrm>
            <a:prstGeom prst="rect">
              <a:avLst/>
            </a:prstGeom>
          </p:spPr>
        </p:pic>
        <p:sp>
          <p:nvSpPr>
            <p:cNvPr id="15" name="TextBox 14">
              <a:extLst>
                <a:ext uri="{FF2B5EF4-FFF2-40B4-BE49-F238E27FC236}">
                  <a16:creationId xmlns:a16="http://schemas.microsoft.com/office/drawing/2014/main" id="{CAED0522-2ADA-750A-1A61-87C6BDD07D4E}"/>
                </a:ext>
              </a:extLst>
            </p:cNvPr>
            <p:cNvSpPr txBox="1"/>
            <p:nvPr/>
          </p:nvSpPr>
          <p:spPr>
            <a:xfrm>
              <a:off x="8048314" y="504956"/>
              <a:ext cx="4094672" cy="400110"/>
            </a:xfrm>
            <a:prstGeom prst="rect">
              <a:avLst/>
            </a:prstGeom>
            <a:noFill/>
          </p:spPr>
          <p:txBody>
            <a:bodyPr wrap="square" rtlCol="0">
              <a:spAutoFit/>
            </a:bodyPr>
            <a:lstStyle/>
            <a:p>
              <a:r>
                <a:rPr lang="en-GB" sz="1000" dirty="0"/>
                <a:t>Change the host to: </a:t>
              </a:r>
              <a:r>
                <a:rPr lang="en-GB" sz="1000" b="0" i="1" dirty="0">
                  <a:solidFill>
                    <a:srgbClr val="242424"/>
                  </a:solidFill>
                  <a:effectLst/>
                  <a:latin typeface="-apple-system"/>
                </a:rPr>
                <a:t>postgresql-cluster.cluster-cjghupwohy3q.eu-west-2.rds.amazonaws.com</a:t>
              </a:r>
              <a:r>
                <a:rPr lang="en-GB" sz="1000" b="0" i="0" dirty="0">
                  <a:solidFill>
                    <a:srgbClr val="242424"/>
                  </a:solidFill>
                  <a:effectLst/>
                  <a:latin typeface="-apple-system"/>
                </a:rPr>
                <a:t>, and</a:t>
              </a:r>
              <a:r>
                <a:rPr lang="en-GB" sz="1000" dirty="0">
                  <a:solidFill>
                    <a:srgbClr val="242424"/>
                  </a:solidFill>
                  <a:latin typeface="-apple-system"/>
                </a:rPr>
                <a:t> Database to: </a:t>
              </a:r>
              <a:r>
                <a:rPr lang="en-GB" sz="1000" i="1" dirty="0" err="1">
                  <a:solidFill>
                    <a:srgbClr val="242424"/>
                  </a:solidFill>
                  <a:latin typeface="-apple-system"/>
                </a:rPr>
                <a:t>phenodb</a:t>
              </a:r>
              <a:r>
                <a:rPr lang="en-GB" sz="1000" i="1" dirty="0">
                  <a:solidFill>
                    <a:srgbClr val="242424"/>
                  </a:solidFill>
                  <a:latin typeface="-apple-system"/>
                </a:rPr>
                <a:t>.</a:t>
              </a:r>
              <a:endParaRPr lang="en-GB" sz="1000" i="1" dirty="0"/>
            </a:p>
          </p:txBody>
        </p:sp>
        <p:sp>
          <p:nvSpPr>
            <p:cNvPr id="16" name="TextBox 15">
              <a:extLst>
                <a:ext uri="{FF2B5EF4-FFF2-40B4-BE49-F238E27FC236}">
                  <a16:creationId xmlns:a16="http://schemas.microsoft.com/office/drawing/2014/main" id="{804C6CC6-F2AD-EA71-3173-2A8F943CEBF9}"/>
                </a:ext>
              </a:extLst>
            </p:cNvPr>
            <p:cNvSpPr txBox="1"/>
            <p:nvPr/>
          </p:nvSpPr>
          <p:spPr>
            <a:xfrm>
              <a:off x="8048314" y="3213822"/>
              <a:ext cx="4094672" cy="246221"/>
            </a:xfrm>
            <a:prstGeom prst="rect">
              <a:avLst/>
            </a:prstGeom>
            <a:noFill/>
          </p:spPr>
          <p:txBody>
            <a:bodyPr wrap="square" rtlCol="0">
              <a:spAutoFit/>
            </a:bodyPr>
            <a:lstStyle/>
            <a:p>
              <a:r>
                <a:rPr lang="en-GB" sz="1000" dirty="0"/>
                <a:t>Enter your database login username and password. Click Test Connection.</a:t>
              </a:r>
              <a:endParaRPr lang="en-GB" sz="900" i="1" dirty="0"/>
            </a:p>
          </p:txBody>
        </p:sp>
      </p:grpSp>
      <p:grpSp>
        <p:nvGrpSpPr>
          <p:cNvPr id="24" name="Group 23">
            <a:extLst>
              <a:ext uri="{FF2B5EF4-FFF2-40B4-BE49-F238E27FC236}">
                <a16:creationId xmlns:a16="http://schemas.microsoft.com/office/drawing/2014/main" id="{6520FF37-9C53-5648-7553-E4CAF33E3D49}"/>
              </a:ext>
            </a:extLst>
          </p:cNvPr>
          <p:cNvGrpSpPr/>
          <p:nvPr/>
        </p:nvGrpSpPr>
        <p:grpSpPr>
          <a:xfrm>
            <a:off x="1284621" y="3732001"/>
            <a:ext cx="4405938" cy="3090743"/>
            <a:chOff x="1336403" y="3679977"/>
            <a:chExt cx="4405938" cy="3090743"/>
          </a:xfrm>
        </p:grpSpPr>
        <p:pic>
          <p:nvPicPr>
            <p:cNvPr id="20" name="Picture 19" descr="A screenshot of a computer&#10;&#10;Description automatically generated with medium confidence">
              <a:extLst>
                <a:ext uri="{FF2B5EF4-FFF2-40B4-BE49-F238E27FC236}">
                  <a16:creationId xmlns:a16="http://schemas.microsoft.com/office/drawing/2014/main" id="{85C6259E-E069-EEC5-CEEF-457698D78B0C}"/>
                </a:ext>
              </a:extLst>
            </p:cNvPr>
            <p:cNvPicPr>
              <a:picLocks noChangeAspect="1"/>
            </p:cNvPicPr>
            <p:nvPr/>
          </p:nvPicPr>
          <p:blipFill rotWithShape="1">
            <a:blip r:embed="rId5"/>
            <a:srcRect l="4451" t="32928" r="35912" b="7126"/>
            <a:stretch/>
          </p:blipFill>
          <p:spPr>
            <a:xfrm>
              <a:off x="1445476" y="4071257"/>
              <a:ext cx="4296865" cy="2699463"/>
            </a:xfrm>
            <a:prstGeom prst="rect">
              <a:avLst/>
            </a:prstGeom>
          </p:spPr>
        </p:pic>
        <p:sp>
          <p:nvSpPr>
            <p:cNvPr id="21" name="TextBox 20">
              <a:extLst>
                <a:ext uri="{FF2B5EF4-FFF2-40B4-BE49-F238E27FC236}">
                  <a16:creationId xmlns:a16="http://schemas.microsoft.com/office/drawing/2014/main" id="{FBA17314-CFA2-87F3-880C-89D2F3A1F233}"/>
                </a:ext>
              </a:extLst>
            </p:cNvPr>
            <p:cNvSpPr txBox="1"/>
            <p:nvPr/>
          </p:nvSpPr>
          <p:spPr>
            <a:xfrm>
              <a:off x="1336403" y="3679977"/>
              <a:ext cx="3380676" cy="400110"/>
            </a:xfrm>
            <a:prstGeom prst="rect">
              <a:avLst/>
            </a:prstGeom>
            <a:noFill/>
          </p:spPr>
          <p:txBody>
            <a:bodyPr wrap="square" rtlCol="0">
              <a:spAutoFit/>
            </a:bodyPr>
            <a:lstStyle/>
            <a:p>
              <a:r>
                <a:rPr lang="en-GB" sz="1000" dirty="0"/>
                <a:t>Set up the SSH Tunnel. Select SSH. Enter the host as: vpn.bredcap.org.uk. Enter your SSH username and password.</a:t>
              </a:r>
            </a:p>
          </p:txBody>
        </p:sp>
      </p:grpSp>
      <p:grpSp>
        <p:nvGrpSpPr>
          <p:cNvPr id="25" name="Group 24">
            <a:extLst>
              <a:ext uri="{FF2B5EF4-FFF2-40B4-BE49-F238E27FC236}">
                <a16:creationId xmlns:a16="http://schemas.microsoft.com/office/drawing/2014/main" id="{C097C7AD-C6DB-45CB-19A8-8C5324D3AD14}"/>
              </a:ext>
            </a:extLst>
          </p:cNvPr>
          <p:cNvGrpSpPr/>
          <p:nvPr/>
        </p:nvGrpSpPr>
        <p:grpSpPr>
          <a:xfrm>
            <a:off x="8101020" y="3980283"/>
            <a:ext cx="4094672" cy="2765911"/>
            <a:chOff x="8101020" y="3980283"/>
            <a:chExt cx="4094672" cy="2765911"/>
          </a:xfrm>
        </p:grpSpPr>
        <p:pic>
          <p:nvPicPr>
            <p:cNvPr id="34" name="Picture 33" descr="A screenshot of a computer&#10;&#10;Description automatically generated with medium confidence">
              <a:extLst>
                <a:ext uri="{FF2B5EF4-FFF2-40B4-BE49-F238E27FC236}">
                  <a16:creationId xmlns:a16="http://schemas.microsoft.com/office/drawing/2014/main" id="{E963C857-C957-9B02-4ED5-60754295FA35}"/>
                </a:ext>
              </a:extLst>
            </p:cNvPr>
            <p:cNvPicPr>
              <a:picLocks noChangeAspect="1"/>
            </p:cNvPicPr>
            <p:nvPr/>
          </p:nvPicPr>
          <p:blipFill rotWithShape="1">
            <a:blip r:embed="rId6"/>
            <a:srcRect l="4282" t="30998" r="35953" b="7777"/>
            <a:stretch/>
          </p:blipFill>
          <p:spPr>
            <a:xfrm>
              <a:off x="8183538" y="4193769"/>
              <a:ext cx="3986482" cy="2552425"/>
            </a:xfrm>
            <a:prstGeom prst="rect">
              <a:avLst/>
            </a:prstGeom>
          </p:spPr>
        </p:pic>
        <p:sp>
          <p:nvSpPr>
            <p:cNvPr id="22" name="TextBox 21">
              <a:extLst>
                <a:ext uri="{FF2B5EF4-FFF2-40B4-BE49-F238E27FC236}">
                  <a16:creationId xmlns:a16="http://schemas.microsoft.com/office/drawing/2014/main" id="{42E89678-3A39-8399-5341-859479416F93}"/>
                </a:ext>
              </a:extLst>
            </p:cNvPr>
            <p:cNvSpPr txBox="1"/>
            <p:nvPr/>
          </p:nvSpPr>
          <p:spPr>
            <a:xfrm>
              <a:off x="8101020" y="3980283"/>
              <a:ext cx="4094672" cy="246221"/>
            </a:xfrm>
            <a:prstGeom prst="rect">
              <a:avLst/>
            </a:prstGeom>
            <a:noFill/>
          </p:spPr>
          <p:txBody>
            <a:bodyPr wrap="square" rtlCol="0">
              <a:spAutoFit/>
            </a:bodyPr>
            <a:lstStyle/>
            <a:p>
              <a:r>
                <a:rPr lang="en-GB" sz="1000" dirty="0"/>
                <a:t>Click Test Connection, then OK, and then Finish.</a:t>
              </a:r>
              <a:endParaRPr lang="en-GB" sz="900" i="1" dirty="0"/>
            </a:p>
          </p:txBody>
        </p:sp>
      </p:grpSp>
      <p:sp>
        <p:nvSpPr>
          <p:cNvPr id="26" name="TextBox 25">
            <a:extLst>
              <a:ext uri="{FF2B5EF4-FFF2-40B4-BE49-F238E27FC236}">
                <a16:creationId xmlns:a16="http://schemas.microsoft.com/office/drawing/2014/main" id="{55A68D1B-69DD-B2E1-BBAE-550866CD4F17}"/>
              </a:ext>
            </a:extLst>
          </p:cNvPr>
          <p:cNvSpPr txBox="1"/>
          <p:nvPr/>
        </p:nvSpPr>
        <p:spPr>
          <a:xfrm>
            <a:off x="4821700" y="1678045"/>
            <a:ext cx="3222953" cy="400110"/>
          </a:xfrm>
          <a:prstGeom prst="rect">
            <a:avLst/>
          </a:prstGeom>
          <a:noFill/>
        </p:spPr>
        <p:txBody>
          <a:bodyPr wrap="square" rtlCol="0">
            <a:spAutoFit/>
          </a:bodyPr>
          <a:lstStyle/>
          <a:p>
            <a:r>
              <a:rPr lang="en-US" sz="1000" dirty="0"/>
              <a:t>Press Download to download driver files. You should only need to do this the first time.</a:t>
            </a:r>
          </a:p>
        </p:txBody>
      </p:sp>
      <p:sp>
        <p:nvSpPr>
          <p:cNvPr id="28" name="TextBox 27">
            <a:extLst>
              <a:ext uri="{FF2B5EF4-FFF2-40B4-BE49-F238E27FC236}">
                <a16:creationId xmlns:a16="http://schemas.microsoft.com/office/drawing/2014/main" id="{0C204960-DE32-E12E-DCB0-7B182B481B45}"/>
              </a:ext>
            </a:extLst>
          </p:cNvPr>
          <p:cNvSpPr txBox="1"/>
          <p:nvPr/>
        </p:nvSpPr>
        <p:spPr>
          <a:xfrm>
            <a:off x="113412" y="762906"/>
            <a:ext cx="425369" cy="461665"/>
          </a:xfrm>
          <a:prstGeom prst="rect">
            <a:avLst/>
          </a:prstGeom>
          <a:noFill/>
        </p:spPr>
        <p:txBody>
          <a:bodyPr wrap="square" rtlCol="0">
            <a:spAutoFit/>
          </a:bodyPr>
          <a:lstStyle/>
          <a:p>
            <a:r>
              <a:rPr lang="en-US" sz="2400" b="1" dirty="0">
                <a:solidFill>
                  <a:schemeClr val="accent1"/>
                </a:solidFill>
              </a:rPr>
              <a:t>1</a:t>
            </a:r>
          </a:p>
        </p:txBody>
      </p:sp>
      <p:sp>
        <p:nvSpPr>
          <p:cNvPr id="29" name="TextBox 28">
            <a:extLst>
              <a:ext uri="{FF2B5EF4-FFF2-40B4-BE49-F238E27FC236}">
                <a16:creationId xmlns:a16="http://schemas.microsoft.com/office/drawing/2014/main" id="{4D410094-4182-8914-474F-A38548571E7C}"/>
              </a:ext>
            </a:extLst>
          </p:cNvPr>
          <p:cNvSpPr txBox="1"/>
          <p:nvPr/>
        </p:nvSpPr>
        <p:spPr>
          <a:xfrm>
            <a:off x="7675651" y="655438"/>
            <a:ext cx="425369" cy="461665"/>
          </a:xfrm>
          <a:prstGeom prst="rect">
            <a:avLst/>
          </a:prstGeom>
          <a:noFill/>
        </p:spPr>
        <p:txBody>
          <a:bodyPr wrap="square" rtlCol="0">
            <a:spAutoFit/>
          </a:bodyPr>
          <a:lstStyle/>
          <a:p>
            <a:r>
              <a:rPr lang="en-US" sz="2400" b="1" dirty="0">
                <a:solidFill>
                  <a:schemeClr val="accent1"/>
                </a:solidFill>
              </a:rPr>
              <a:t>2</a:t>
            </a:r>
          </a:p>
        </p:txBody>
      </p:sp>
      <p:sp>
        <p:nvSpPr>
          <p:cNvPr id="30" name="TextBox 29">
            <a:extLst>
              <a:ext uri="{FF2B5EF4-FFF2-40B4-BE49-F238E27FC236}">
                <a16:creationId xmlns:a16="http://schemas.microsoft.com/office/drawing/2014/main" id="{6073489E-4E16-EDC0-C0E1-D2FFAFAC799D}"/>
              </a:ext>
            </a:extLst>
          </p:cNvPr>
          <p:cNvSpPr txBox="1"/>
          <p:nvPr/>
        </p:nvSpPr>
        <p:spPr>
          <a:xfrm>
            <a:off x="4569191" y="1618714"/>
            <a:ext cx="425369" cy="461665"/>
          </a:xfrm>
          <a:prstGeom prst="rect">
            <a:avLst/>
          </a:prstGeom>
          <a:noFill/>
        </p:spPr>
        <p:txBody>
          <a:bodyPr wrap="square" rtlCol="0">
            <a:spAutoFit/>
          </a:bodyPr>
          <a:lstStyle/>
          <a:p>
            <a:r>
              <a:rPr lang="en-US" sz="2400" b="1" dirty="0">
                <a:solidFill>
                  <a:schemeClr val="accent1"/>
                </a:solidFill>
              </a:rPr>
              <a:t>3</a:t>
            </a:r>
          </a:p>
        </p:txBody>
      </p:sp>
      <p:sp>
        <p:nvSpPr>
          <p:cNvPr id="31" name="TextBox 30">
            <a:extLst>
              <a:ext uri="{FF2B5EF4-FFF2-40B4-BE49-F238E27FC236}">
                <a16:creationId xmlns:a16="http://schemas.microsoft.com/office/drawing/2014/main" id="{761CEFC0-4054-C232-8C0F-91639F6F6D35}"/>
              </a:ext>
            </a:extLst>
          </p:cNvPr>
          <p:cNvSpPr txBox="1"/>
          <p:nvPr/>
        </p:nvSpPr>
        <p:spPr>
          <a:xfrm>
            <a:off x="927066" y="3799181"/>
            <a:ext cx="425369" cy="461665"/>
          </a:xfrm>
          <a:prstGeom prst="rect">
            <a:avLst/>
          </a:prstGeom>
          <a:noFill/>
        </p:spPr>
        <p:txBody>
          <a:bodyPr wrap="square" rtlCol="0">
            <a:spAutoFit/>
          </a:bodyPr>
          <a:lstStyle/>
          <a:p>
            <a:r>
              <a:rPr lang="en-US" sz="2400" b="1" dirty="0">
                <a:solidFill>
                  <a:schemeClr val="accent1"/>
                </a:solidFill>
              </a:rPr>
              <a:t>4</a:t>
            </a:r>
          </a:p>
        </p:txBody>
      </p:sp>
      <p:sp>
        <p:nvSpPr>
          <p:cNvPr id="32" name="TextBox 31">
            <a:extLst>
              <a:ext uri="{FF2B5EF4-FFF2-40B4-BE49-F238E27FC236}">
                <a16:creationId xmlns:a16="http://schemas.microsoft.com/office/drawing/2014/main" id="{FF5610FC-A3BD-13A6-9430-CA8D12F9AD39}"/>
              </a:ext>
            </a:extLst>
          </p:cNvPr>
          <p:cNvSpPr txBox="1"/>
          <p:nvPr/>
        </p:nvSpPr>
        <p:spPr>
          <a:xfrm>
            <a:off x="7882053" y="3950756"/>
            <a:ext cx="425369" cy="461665"/>
          </a:xfrm>
          <a:prstGeom prst="rect">
            <a:avLst/>
          </a:prstGeom>
          <a:noFill/>
        </p:spPr>
        <p:txBody>
          <a:bodyPr wrap="square" rtlCol="0">
            <a:spAutoFit/>
          </a:bodyPr>
          <a:lstStyle/>
          <a:p>
            <a:r>
              <a:rPr lang="en-US" sz="2400" b="1" dirty="0">
                <a:solidFill>
                  <a:schemeClr val="accent1"/>
                </a:solidFill>
              </a:rPr>
              <a:t>5</a:t>
            </a:r>
          </a:p>
        </p:txBody>
      </p:sp>
    </p:spTree>
    <p:extLst>
      <p:ext uri="{BB962C8B-B14F-4D97-AF65-F5344CB8AC3E}">
        <p14:creationId xmlns:p14="http://schemas.microsoft.com/office/powerpoint/2010/main" val="11596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 screen&#10;&#10;Description automatically generated with medium confidence">
            <a:extLst>
              <a:ext uri="{FF2B5EF4-FFF2-40B4-BE49-F238E27FC236}">
                <a16:creationId xmlns:a16="http://schemas.microsoft.com/office/drawing/2014/main" id="{D435AC75-774B-D386-89CB-01563C400766}"/>
              </a:ext>
            </a:extLst>
          </p:cNvPr>
          <p:cNvPicPr>
            <a:picLocks noChangeAspect="1"/>
          </p:cNvPicPr>
          <p:nvPr/>
        </p:nvPicPr>
        <p:blipFill rotWithShape="1">
          <a:blip r:embed="rId2"/>
          <a:srcRect t="25720" r="22162" b="6795"/>
          <a:stretch/>
        </p:blipFill>
        <p:spPr>
          <a:xfrm>
            <a:off x="2118209" y="3861733"/>
            <a:ext cx="4150199" cy="2248876"/>
          </a:xfrm>
          <a:prstGeom prst="rect">
            <a:avLst/>
          </a:prstGeom>
        </p:spPr>
      </p:pic>
      <p:sp>
        <p:nvSpPr>
          <p:cNvPr id="10" name="TextBox 9">
            <a:extLst>
              <a:ext uri="{FF2B5EF4-FFF2-40B4-BE49-F238E27FC236}">
                <a16:creationId xmlns:a16="http://schemas.microsoft.com/office/drawing/2014/main" id="{A06149DC-FE42-378B-6FC5-F573771D8F3A}"/>
              </a:ext>
            </a:extLst>
          </p:cNvPr>
          <p:cNvSpPr txBox="1"/>
          <p:nvPr/>
        </p:nvSpPr>
        <p:spPr>
          <a:xfrm>
            <a:off x="1454727" y="42688"/>
            <a:ext cx="8354291" cy="523220"/>
          </a:xfrm>
          <a:prstGeom prst="rect">
            <a:avLst/>
          </a:prstGeom>
          <a:noFill/>
        </p:spPr>
        <p:txBody>
          <a:bodyPr wrap="square" rtlCol="0">
            <a:spAutoFit/>
          </a:bodyPr>
          <a:lstStyle/>
          <a:p>
            <a:pPr algn="ctr"/>
            <a:r>
              <a:rPr lang="en-US" sz="2800" b="1" dirty="0"/>
              <a:t>Section 3: Navigating the database and viewing data </a:t>
            </a:r>
          </a:p>
        </p:txBody>
      </p:sp>
      <p:cxnSp>
        <p:nvCxnSpPr>
          <p:cNvPr id="16" name="Straight Arrow Connector 15">
            <a:extLst>
              <a:ext uri="{FF2B5EF4-FFF2-40B4-BE49-F238E27FC236}">
                <a16:creationId xmlns:a16="http://schemas.microsoft.com/office/drawing/2014/main" id="{6806D393-CA11-A42A-82F5-F21EBAE42D7F}"/>
              </a:ext>
            </a:extLst>
          </p:cNvPr>
          <p:cNvCxnSpPr/>
          <p:nvPr/>
        </p:nvCxnSpPr>
        <p:spPr>
          <a:xfrm>
            <a:off x="4754808" y="2073421"/>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207F3A1-6FF9-F53D-E5E0-EC99D006D520}"/>
              </a:ext>
            </a:extLst>
          </p:cNvPr>
          <p:cNvCxnSpPr>
            <a:cxnSpLocks/>
          </p:cNvCxnSpPr>
          <p:nvPr/>
        </p:nvCxnSpPr>
        <p:spPr>
          <a:xfrm>
            <a:off x="149730" y="5027274"/>
            <a:ext cx="161139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 screen&#10;&#10;Description automatically generated with medium confidence">
            <a:extLst>
              <a:ext uri="{FF2B5EF4-FFF2-40B4-BE49-F238E27FC236}">
                <a16:creationId xmlns:a16="http://schemas.microsoft.com/office/drawing/2014/main" id="{CC80B64C-C425-55A3-7EC3-93110A191E95}"/>
              </a:ext>
            </a:extLst>
          </p:cNvPr>
          <p:cNvPicPr>
            <a:picLocks noChangeAspect="1"/>
          </p:cNvPicPr>
          <p:nvPr/>
        </p:nvPicPr>
        <p:blipFill rotWithShape="1">
          <a:blip r:embed="rId3"/>
          <a:srcRect t="25289" r="22127" b="6717"/>
          <a:stretch/>
        </p:blipFill>
        <p:spPr>
          <a:xfrm>
            <a:off x="517505" y="947674"/>
            <a:ext cx="4121063" cy="2248876"/>
          </a:xfrm>
          <a:prstGeom prst="rect">
            <a:avLst/>
          </a:prstGeom>
        </p:spPr>
      </p:pic>
      <p:grpSp>
        <p:nvGrpSpPr>
          <p:cNvPr id="6" name="Group 5">
            <a:extLst>
              <a:ext uri="{FF2B5EF4-FFF2-40B4-BE49-F238E27FC236}">
                <a16:creationId xmlns:a16="http://schemas.microsoft.com/office/drawing/2014/main" id="{0DBACCF9-D0CE-F436-0FB0-48A05F637AEC}"/>
              </a:ext>
            </a:extLst>
          </p:cNvPr>
          <p:cNvGrpSpPr/>
          <p:nvPr/>
        </p:nvGrpSpPr>
        <p:grpSpPr>
          <a:xfrm>
            <a:off x="7032412" y="716309"/>
            <a:ext cx="5209503" cy="3835732"/>
            <a:chOff x="6720559" y="504353"/>
            <a:chExt cx="5209503" cy="3835732"/>
          </a:xfrm>
        </p:grpSpPr>
        <p:pic>
          <p:nvPicPr>
            <p:cNvPr id="17" name="Picture 16" descr="A screenshot of a computer screen&#10;&#10;Description automatically generated with medium confidence">
              <a:extLst>
                <a:ext uri="{FF2B5EF4-FFF2-40B4-BE49-F238E27FC236}">
                  <a16:creationId xmlns:a16="http://schemas.microsoft.com/office/drawing/2014/main" id="{10301D40-A2E9-80C9-B92D-1D2E92F9D1DD}"/>
                </a:ext>
              </a:extLst>
            </p:cNvPr>
            <p:cNvPicPr>
              <a:picLocks noChangeAspect="1"/>
            </p:cNvPicPr>
            <p:nvPr/>
          </p:nvPicPr>
          <p:blipFill rotWithShape="1">
            <a:blip r:embed="rId4"/>
            <a:srcRect t="25274" r="22522" b="6876"/>
            <a:stretch/>
          </p:blipFill>
          <p:spPr>
            <a:xfrm>
              <a:off x="6789464" y="504353"/>
              <a:ext cx="4219878" cy="2309668"/>
            </a:xfrm>
            <a:prstGeom prst="rect">
              <a:avLst/>
            </a:prstGeom>
          </p:spPr>
        </p:pic>
        <p:sp>
          <p:nvSpPr>
            <p:cNvPr id="2" name="TextBox 1">
              <a:extLst>
                <a:ext uri="{FF2B5EF4-FFF2-40B4-BE49-F238E27FC236}">
                  <a16:creationId xmlns:a16="http://schemas.microsoft.com/office/drawing/2014/main" id="{67EB49F1-DAE6-626E-9217-884F8FADD89A}"/>
                </a:ext>
              </a:extLst>
            </p:cNvPr>
            <p:cNvSpPr txBox="1"/>
            <p:nvPr/>
          </p:nvSpPr>
          <p:spPr>
            <a:xfrm>
              <a:off x="6720559" y="2770425"/>
              <a:ext cx="5209503" cy="1569660"/>
            </a:xfrm>
            <a:prstGeom prst="rect">
              <a:avLst/>
            </a:prstGeom>
            <a:noFill/>
          </p:spPr>
          <p:txBody>
            <a:bodyPr wrap="square" rtlCol="0">
              <a:spAutoFit/>
            </a:bodyPr>
            <a:lstStyle/>
            <a:p>
              <a:r>
                <a:rPr lang="en-GB" sz="1200" dirty="0"/>
                <a:t>Open the drop-down menu for Schemas. Secure data (data with an identifier) is stored under “Sec”. Open this drop-down menu. Data is stored under Tables. Under Tables, there are two options. The Individual table holds individual level data. The </a:t>
              </a:r>
              <a:r>
                <a:rPr lang="en-GB" sz="1200" dirty="0" err="1"/>
                <a:t>Individual_cohortinstance_identifier</a:t>
              </a:r>
              <a:r>
                <a:rPr lang="en-GB" sz="1200" dirty="0"/>
                <a:t> table holds individual level data linked to the COVID-CNS ID. Right click on ‘</a:t>
              </a:r>
              <a:r>
                <a:rPr lang="en-GB" sz="1200" dirty="0" err="1"/>
                <a:t>Individual_cohortinstance_identifier</a:t>
              </a:r>
              <a:r>
                <a:rPr lang="en-GB" sz="1200" dirty="0"/>
                <a:t>’, then select ‘View Data’. This is where participants’ identifiable data (name, address, contact details etc) is stored. You will only be able to view this data if you have been given access to this.</a:t>
              </a:r>
            </a:p>
          </p:txBody>
        </p:sp>
      </p:grpSp>
      <p:sp>
        <p:nvSpPr>
          <p:cNvPr id="11" name="TextBox 10">
            <a:extLst>
              <a:ext uri="{FF2B5EF4-FFF2-40B4-BE49-F238E27FC236}">
                <a16:creationId xmlns:a16="http://schemas.microsoft.com/office/drawing/2014/main" id="{A8B77D0D-FC1D-9FE4-2181-EFEACA1280AB}"/>
              </a:ext>
            </a:extLst>
          </p:cNvPr>
          <p:cNvSpPr txBox="1"/>
          <p:nvPr/>
        </p:nvSpPr>
        <p:spPr>
          <a:xfrm>
            <a:off x="1734105" y="6173428"/>
            <a:ext cx="5209503" cy="461665"/>
          </a:xfrm>
          <a:prstGeom prst="rect">
            <a:avLst/>
          </a:prstGeom>
          <a:noFill/>
        </p:spPr>
        <p:txBody>
          <a:bodyPr wrap="square" rtlCol="0">
            <a:spAutoFit/>
          </a:bodyPr>
          <a:lstStyle/>
          <a:p>
            <a:r>
              <a:rPr lang="en-GB" sz="1200" dirty="0"/>
              <a:t>Under Schemas, “</a:t>
            </a:r>
            <a:r>
              <a:rPr lang="en-GB" sz="1200" dirty="0" err="1"/>
              <a:t>coh</a:t>
            </a:r>
            <a:r>
              <a:rPr lang="en-GB" sz="1200" dirty="0"/>
              <a:t>” (Cohort data) also stores individual level data but without study identifiers.</a:t>
            </a:r>
          </a:p>
        </p:txBody>
      </p:sp>
      <p:sp>
        <p:nvSpPr>
          <p:cNvPr id="22" name="TextBox 21">
            <a:extLst>
              <a:ext uri="{FF2B5EF4-FFF2-40B4-BE49-F238E27FC236}">
                <a16:creationId xmlns:a16="http://schemas.microsoft.com/office/drawing/2014/main" id="{6102D536-5E5D-84EB-CD81-9EAE1F99789E}"/>
              </a:ext>
            </a:extLst>
          </p:cNvPr>
          <p:cNvSpPr txBox="1"/>
          <p:nvPr/>
        </p:nvSpPr>
        <p:spPr>
          <a:xfrm>
            <a:off x="-42232" y="534236"/>
            <a:ext cx="425369" cy="461665"/>
          </a:xfrm>
          <a:prstGeom prst="rect">
            <a:avLst/>
          </a:prstGeom>
          <a:noFill/>
        </p:spPr>
        <p:txBody>
          <a:bodyPr wrap="square" rtlCol="0">
            <a:spAutoFit/>
          </a:bodyPr>
          <a:lstStyle/>
          <a:p>
            <a:r>
              <a:rPr lang="en-US" sz="2400" b="1" dirty="0">
                <a:solidFill>
                  <a:schemeClr val="accent1"/>
                </a:solidFill>
              </a:rPr>
              <a:t>1</a:t>
            </a:r>
          </a:p>
        </p:txBody>
      </p:sp>
      <p:sp>
        <p:nvSpPr>
          <p:cNvPr id="23" name="TextBox 22">
            <a:extLst>
              <a:ext uri="{FF2B5EF4-FFF2-40B4-BE49-F238E27FC236}">
                <a16:creationId xmlns:a16="http://schemas.microsoft.com/office/drawing/2014/main" id="{5A4608A4-A772-2DC1-65BC-ADC1C90E4F17}"/>
              </a:ext>
            </a:extLst>
          </p:cNvPr>
          <p:cNvSpPr txBox="1"/>
          <p:nvPr/>
        </p:nvSpPr>
        <p:spPr>
          <a:xfrm>
            <a:off x="6594708" y="596389"/>
            <a:ext cx="425369" cy="461665"/>
          </a:xfrm>
          <a:prstGeom prst="rect">
            <a:avLst/>
          </a:prstGeom>
          <a:noFill/>
        </p:spPr>
        <p:txBody>
          <a:bodyPr wrap="square" rtlCol="0">
            <a:spAutoFit/>
          </a:bodyPr>
          <a:lstStyle/>
          <a:p>
            <a:r>
              <a:rPr lang="en-US" sz="2400" b="1" dirty="0">
                <a:solidFill>
                  <a:schemeClr val="accent1"/>
                </a:solidFill>
              </a:rPr>
              <a:t>2</a:t>
            </a:r>
          </a:p>
        </p:txBody>
      </p:sp>
      <p:sp>
        <p:nvSpPr>
          <p:cNvPr id="24" name="TextBox 23">
            <a:extLst>
              <a:ext uri="{FF2B5EF4-FFF2-40B4-BE49-F238E27FC236}">
                <a16:creationId xmlns:a16="http://schemas.microsoft.com/office/drawing/2014/main" id="{68C42AFE-B63C-58C3-C4AF-C2FCD8562A66}"/>
              </a:ext>
            </a:extLst>
          </p:cNvPr>
          <p:cNvSpPr txBox="1"/>
          <p:nvPr/>
        </p:nvSpPr>
        <p:spPr>
          <a:xfrm>
            <a:off x="1704025" y="3671453"/>
            <a:ext cx="425369" cy="461665"/>
          </a:xfrm>
          <a:prstGeom prst="rect">
            <a:avLst/>
          </a:prstGeom>
          <a:noFill/>
        </p:spPr>
        <p:txBody>
          <a:bodyPr wrap="square" rtlCol="0">
            <a:spAutoFit/>
          </a:bodyPr>
          <a:lstStyle/>
          <a:p>
            <a:r>
              <a:rPr lang="en-US" sz="2400" b="1" dirty="0">
                <a:solidFill>
                  <a:schemeClr val="accent1"/>
                </a:solidFill>
              </a:rPr>
              <a:t>3</a:t>
            </a:r>
          </a:p>
        </p:txBody>
      </p:sp>
    </p:spTree>
    <p:extLst>
      <p:ext uri="{BB962C8B-B14F-4D97-AF65-F5344CB8AC3E}">
        <p14:creationId xmlns:p14="http://schemas.microsoft.com/office/powerpoint/2010/main" val="335464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239F2D0E-ACAC-59E4-EF59-D28ACBAF6718}"/>
              </a:ext>
            </a:extLst>
          </p:cNvPr>
          <p:cNvPicPr>
            <a:picLocks noChangeAspect="1"/>
          </p:cNvPicPr>
          <p:nvPr/>
        </p:nvPicPr>
        <p:blipFill rotWithShape="1">
          <a:blip r:embed="rId3"/>
          <a:srcRect l="11035" t="22140" r="11136"/>
          <a:stretch/>
        </p:blipFill>
        <p:spPr>
          <a:xfrm>
            <a:off x="255352" y="132087"/>
            <a:ext cx="3598877" cy="2250182"/>
          </a:xfrm>
          <a:prstGeom prst="rect">
            <a:avLst/>
          </a:prstGeom>
        </p:spPr>
      </p:pic>
      <p:sp>
        <p:nvSpPr>
          <p:cNvPr id="6" name="TextBox 5">
            <a:extLst>
              <a:ext uri="{FF2B5EF4-FFF2-40B4-BE49-F238E27FC236}">
                <a16:creationId xmlns:a16="http://schemas.microsoft.com/office/drawing/2014/main" id="{6E2C7D6D-C46A-8D62-E31D-88F6E1C6140D}"/>
              </a:ext>
            </a:extLst>
          </p:cNvPr>
          <p:cNvSpPr txBox="1"/>
          <p:nvPr/>
        </p:nvSpPr>
        <p:spPr>
          <a:xfrm>
            <a:off x="4244828" y="304707"/>
            <a:ext cx="3498210" cy="646331"/>
          </a:xfrm>
          <a:prstGeom prst="rect">
            <a:avLst/>
          </a:prstGeom>
          <a:noFill/>
        </p:spPr>
        <p:txBody>
          <a:bodyPr wrap="square" rtlCol="0">
            <a:spAutoFit/>
          </a:bodyPr>
          <a:lstStyle/>
          <a:p>
            <a:r>
              <a:rPr lang="en-US" sz="1200" dirty="0"/>
              <a:t>The “Met” schema refers to metadata, which provides information on the various kinds of data held in the database.</a:t>
            </a:r>
          </a:p>
        </p:txBody>
      </p:sp>
      <p:cxnSp>
        <p:nvCxnSpPr>
          <p:cNvPr id="7" name="Straight Arrow Connector 6">
            <a:extLst>
              <a:ext uri="{FF2B5EF4-FFF2-40B4-BE49-F238E27FC236}">
                <a16:creationId xmlns:a16="http://schemas.microsoft.com/office/drawing/2014/main" id="{E569F708-319F-5088-8B74-152CF8886A47}"/>
              </a:ext>
            </a:extLst>
          </p:cNvPr>
          <p:cNvCxnSpPr/>
          <p:nvPr/>
        </p:nvCxnSpPr>
        <p:spPr>
          <a:xfrm>
            <a:off x="4766558" y="1094378"/>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screenshot of a computer screen&#10;&#10;Description automatically generated with medium confidence">
            <a:extLst>
              <a:ext uri="{FF2B5EF4-FFF2-40B4-BE49-F238E27FC236}">
                <a16:creationId xmlns:a16="http://schemas.microsoft.com/office/drawing/2014/main" id="{B4858883-D352-9EAB-4D79-58D94B013288}"/>
              </a:ext>
            </a:extLst>
          </p:cNvPr>
          <p:cNvPicPr>
            <a:picLocks noChangeAspect="1"/>
          </p:cNvPicPr>
          <p:nvPr/>
        </p:nvPicPr>
        <p:blipFill rotWithShape="1">
          <a:blip r:embed="rId4"/>
          <a:srcRect l="13022" t="24832" r="11366" b="5077"/>
          <a:stretch/>
        </p:blipFill>
        <p:spPr>
          <a:xfrm>
            <a:off x="8179265" y="0"/>
            <a:ext cx="4012735" cy="2324856"/>
          </a:xfrm>
          <a:prstGeom prst="rect">
            <a:avLst/>
          </a:prstGeom>
        </p:spPr>
      </p:pic>
      <p:pic>
        <p:nvPicPr>
          <p:cNvPr id="11" name="Picture 10" descr="A screenshot of a computer screen&#10;&#10;Description automatically generated with medium confidence">
            <a:extLst>
              <a:ext uri="{FF2B5EF4-FFF2-40B4-BE49-F238E27FC236}">
                <a16:creationId xmlns:a16="http://schemas.microsoft.com/office/drawing/2014/main" id="{7C489662-5965-E8AE-07DF-F089B95DAE51}"/>
              </a:ext>
            </a:extLst>
          </p:cNvPr>
          <p:cNvPicPr>
            <a:picLocks noChangeAspect="1"/>
          </p:cNvPicPr>
          <p:nvPr/>
        </p:nvPicPr>
        <p:blipFill rotWithShape="1">
          <a:blip r:embed="rId5"/>
          <a:srcRect l="13022" t="24342" r="11137" b="5321"/>
          <a:stretch/>
        </p:blipFill>
        <p:spPr>
          <a:xfrm>
            <a:off x="4244828" y="1770593"/>
            <a:ext cx="3882065" cy="2250182"/>
          </a:xfrm>
          <a:prstGeom prst="rect">
            <a:avLst/>
          </a:prstGeom>
        </p:spPr>
      </p:pic>
      <p:cxnSp>
        <p:nvCxnSpPr>
          <p:cNvPr id="12" name="Straight Arrow Connector 11">
            <a:extLst>
              <a:ext uri="{FF2B5EF4-FFF2-40B4-BE49-F238E27FC236}">
                <a16:creationId xmlns:a16="http://schemas.microsoft.com/office/drawing/2014/main" id="{1A3522DB-445A-DAA3-F0D0-3087D1C6705B}"/>
              </a:ext>
            </a:extLst>
          </p:cNvPr>
          <p:cNvCxnSpPr/>
          <p:nvPr/>
        </p:nvCxnSpPr>
        <p:spPr>
          <a:xfrm>
            <a:off x="1076800" y="3218192"/>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7A6A6C-ABEA-2563-A4D9-30CD4E7E63B2}"/>
              </a:ext>
            </a:extLst>
          </p:cNvPr>
          <p:cNvSpPr txBox="1"/>
          <p:nvPr/>
        </p:nvSpPr>
        <p:spPr>
          <a:xfrm>
            <a:off x="1049156" y="2731268"/>
            <a:ext cx="2556605" cy="461665"/>
          </a:xfrm>
          <a:prstGeom prst="rect">
            <a:avLst/>
          </a:prstGeom>
          <a:noFill/>
        </p:spPr>
        <p:txBody>
          <a:bodyPr wrap="square" rtlCol="0">
            <a:spAutoFit/>
          </a:bodyPr>
          <a:lstStyle/>
          <a:p>
            <a:r>
              <a:rPr lang="en-US" sz="1200" dirty="0"/>
              <a:t>A list of categories is available under “Tables”.</a:t>
            </a:r>
          </a:p>
        </p:txBody>
      </p:sp>
      <p:cxnSp>
        <p:nvCxnSpPr>
          <p:cNvPr id="14" name="Straight Arrow Connector 13">
            <a:extLst>
              <a:ext uri="{FF2B5EF4-FFF2-40B4-BE49-F238E27FC236}">
                <a16:creationId xmlns:a16="http://schemas.microsoft.com/office/drawing/2014/main" id="{582FF501-500C-E035-C044-9E7F992144C7}"/>
              </a:ext>
            </a:extLst>
          </p:cNvPr>
          <p:cNvCxnSpPr/>
          <p:nvPr/>
        </p:nvCxnSpPr>
        <p:spPr>
          <a:xfrm>
            <a:off x="8797831" y="3537483"/>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10;&#10;Description automatically generated with medium confidence">
            <a:extLst>
              <a:ext uri="{FF2B5EF4-FFF2-40B4-BE49-F238E27FC236}">
                <a16:creationId xmlns:a16="http://schemas.microsoft.com/office/drawing/2014/main" id="{936E1307-4CD3-ED08-FAA7-2ED29A82C2C9}"/>
              </a:ext>
            </a:extLst>
          </p:cNvPr>
          <p:cNvPicPr>
            <a:picLocks noChangeAspect="1"/>
          </p:cNvPicPr>
          <p:nvPr/>
        </p:nvPicPr>
        <p:blipFill rotWithShape="1">
          <a:blip r:embed="rId6"/>
          <a:srcRect l="13022" t="24342" r="11213" b="5321"/>
          <a:stretch/>
        </p:blipFill>
        <p:spPr>
          <a:xfrm>
            <a:off x="468036" y="4552133"/>
            <a:ext cx="3674377" cy="2131950"/>
          </a:xfrm>
          <a:prstGeom prst="rect">
            <a:avLst/>
          </a:prstGeom>
        </p:spPr>
      </p:pic>
      <p:cxnSp>
        <p:nvCxnSpPr>
          <p:cNvPr id="17" name="Straight Arrow Connector 16">
            <a:extLst>
              <a:ext uri="{FF2B5EF4-FFF2-40B4-BE49-F238E27FC236}">
                <a16:creationId xmlns:a16="http://schemas.microsoft.com/office/drawing/2014/main" id="{57B482C5-784F-3FF8-9EDB-41A130843C87}"/>
              </a:ext>
            </a:extLst>
          </p:cNvPr>
          <p:cNvCxnSpPr/>
          <p:nvPr/>
        </p:nvCxnSpPr>
        <p:spPr>
          <a:xfrm>
            <a:off x="4766558" y="5744677"/>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screenshot of a computer&#10;&#10;Description automatically generated with medium confidence">
            <a:extLst>
              <a:ext uri="{FF2B5EF4-FFF2-40B4-BE49-F238E27FC236}">
                <a16:creationId xmlns:a16="http://schemas.microsoft.com/office/drawing/2014/main" id="{845A88EF-CB70-8F55-A528-6F0FA2CC36C6}"/>
              </a:ext>
            </a:extLst>
          </p:cNvPr>
          <p:cNvPicPr>
            <a:picLocks noChangeAspect="1"/>
          </p:cNvPicPr>
          <p:nvPr/>
        </p:nvPicPr>
        <p:blipFill rotWithShape="1">
          <a:blip r:embed="rId7"/>
          <a:srcRect l="13176" t="24915" r="10983" b="5360"/>
          <a:stretch/>
        </p:blipFill>
        <p:spPr>
          <a:xfrm>
            <a:off x="7608815" y="4465262"/>
            <a:ext cx="4012735" cy="2305693"/>
          </a:xfrm>
          <a:prstGeom prst="rect">
            <a:avLst/>
          </a:prstGeom>
        </p:spPr>
      </p:pic>
      <p:sp>
        <p:nvSpPr>
          <p:cNvPr id="20" name="TextBox 19">
            <a:extLst>
              <a:ext uri="{FF2B5EF4-FFF2-40B4-BE49-F238E27FC236}">
                <a16:creationId xmlns:a16="http://schemas.microsoft.com/office/drawing/2014/main" id="{98AF5648-BF11-2EFD-67AC-6C376C3A47E8}"/>
              </a:ext>
            </a:extLst>
          </p:cNvPr>
          <p:cNvSpPr txBox="1"/>
          <p:nvPr/>
        </p:nvSpPr>
        <p:spPr>
          <a:xfrm>
            <a:off x="8226422" y="2855352"/>
            <a:ext cx="2916422" cy="600164"/>
          </a:xfrm>
          <a:prstGeom prst="rect">
            <a:avLst/>
          </a:prstGeom>
          <a:noFill/>
        </p:spPr>
        <p:txBody>
          <a:bodyPr wrap="square" rtlCol="0">
            <a:spAutoFit/>
          </a:bodyPr>
          <a:lstStyle/>
          <a:p>
            <a:r>
              <a:rPr lang="en-US" sz="1100" dirty="0"/>
              <a:t>For example, a list of assessments or diagnostic instruments within questionnaires can be obtained….</a:t>
            </a:r>
          </a:p>
        </p:txBody>
      </p:sp>
      <p:sp>
        <p:nvSpPr>
          <p:cNvPr id="21" name="TextBox 20">
            <a:extLst>
              <a:ext uri="{FF2B5EF4-FFF2-40B4-BE49-F238E27FC236}">
                <a16:creationId xmlns:a16="http://schemas.microsoft.com/office/drawing/2014/main" id="{696D2C48-70EA-78F1-A1CB-8E51F0019F30}"/>
              </a:ext>
            </a:extLst>
          </p:cNvPr>
          <p:cNvSpPr txBox="1"/>
          <p:nvPr/>
        </p:nvSpPr>
        <p:spPr>
          <a:xfrm>
            <a:off x="4583186" y="5168372"/>
            <a:ext cx="3020037" cy="461665"/>
          </a:xfrm>
          <a:prstGeom prst="rect">
            <a:avLst/>
          </a:prstGeom>
          <a:noFill/>
        </p:spPr>
        <p:txBody>
          <a:bodyPr wrap="square" rtlCol="0">
            <a:spAutoFit/>
          </a:bodyPr>
          <a:lstStyle/>
          <a:p>
            <a:r>
              <a:rPr lang="en-US" sz="1200" dirty="0"/>
              <a:t>…as well as individual items within assessments.</a:t>
            </a:r>
          </a:p>
        </p:txBody>
      </p:sp>
      <p:sp>
        <p:nvSpPr>
          <p:cNvPr id="22" name="TextBox 21">
            <a:extLst>
              <a:ext uri="{FF2B5EF4-FFF2-40B4-BE49-F238E27FC236}">
                <a16:creationId xmlns:a16="http://schemas.microsoft.com/office/drawing/2014/main" id="{D164B7C7-AAE9-0203-1535-7FEA8BCBA900}"/>
              </a:ext>
            </a:extLst>
          </p:cNvPr>
          <p:cNvSpPr txBox="1"/>
          <p:nvPr/>
        </p:nvSpPr>
        <p:spPr>
          <a:xfrm>
            <a:off x="-64018" y="13855"/>
            <a:ext cx="425369" cy="461665"/>
          </a:xfrm>
          <a:prstGeom prst="rect">
            <a:avLst/>
          </a:prstGeom>
          <a:noFill/>
        </p:spPr>
        <p:txBody>
          <a:bodyPr wrap="square" rtlCol="0">
            <a:spAutoFit/>
          </a:bodyPr>
          <a:lstStyle/>
          <a:p>
            <a:r>
              <a:rPr lang="en-US" sz="2400" b="1" dirty="0">
                <a:solidFill>
                  <a:schemeClr val="accent1"/>
                </a:solidFill>
              </a:rPr>
              <a:t>4</a:t>
            </a:r>
          </a:p>
        </p:txBody>
      </p:sp>
      <p:sp>
        <p:nvSpPr>
          <p:cNvPr id="23" name="TextBox 22">
            <a:extLst>
              <a:ext uri="{FF2B5EF4-FFF2-40B4-BE49-F238E27FC236}">
                <a16:creationId xmlns:a16="http://schemas.microsoft.com/office/drawing/2014/main" id="{817B8AFF-6B0B-5FA3-D0D0-E323867524FD}"/>
              </a:ext>
            </a:extLst>
          </p:cNvPr>
          <p:cNvSpPr txBox="1"/>
          <p:nvPr/>
        </p:nvSpPr>
        <p:spPr>
          <a:xfrm>
            <a:off x="7801053" y="-6458"/>
            <a:ext cx="425369" cy="461665"/>
          </a:xfrm>
          <a:prstGeom prst="rect">
            <a:avLst/>
          </a:prstGeom>
          <a:noFill/>
        </p:spPr>
        <p:txBody>
          <a:bodyPr wrap="square" rtlCol="0">
            <a:spAutoFit/>
          </a:bodyPr>
          <a:lstStyle/>
          <a:p>
            <a:r>
              <a:rPr lang="en-US" sz="2400" b="1" dirty="0">
                <a:solidFill>
                  <a:schemeClr val="accent1"/>
                </a:solidFill>
              </a:rPr>
              <a:t>5</a:t>
            </a:r>
          </a:p>
        </p:txBody>
      </p:sp>
      <p:sp>
        <p:nvSpPr>
          <p:cNvPr id="24" name="TextBox 23">
            <a:extLst>
              <a:ext uri="{FF2B5EF4-FFF2-40B4-BE49-F238E27FC236}">
                <a16:creationId xmlns:a16="http://schemas.microsoft.com/office/drawing/2014/main" id="{74382B87-2683-78BE-9218-7573EED4C256}"/>
              </a:ext>
            </a:extLst>
          </p:cNvPr>
          <p:cNvSpPr txBox="1"/>
          <p:nvPr/>
        </p:nvSpPr>
        <p:spPr>
          <a:xfrm>
            <a:off x="3929729" y="1733075"/>
            <a:ext cx="425369" cy="461665"/>
          </a:xfrm>
          <a:prstGeom prst="rect">
            <a:avLst/>
          </a:prstGeom>
          <a:noFill/>
        </p:spPr>
        <p:txBody>
          <a:bodyPr wrap="square" rtlCol="0">
            <a:spAutoFit/>
          </a:bodyPr>
          <a:lstStyle/>
          <a:p>
            <a:r>
              <a:rPr lang="en-US" sz="2400" b="1" dirty="0">
                <a:solidFill>
                  <a:schemeClr val="accent1"/>
                </a:solidFill>
              </a:rPr>
              <a:t>6</a:t>
            </a:r>
          </a:p>
        </p:txBody>
      </p:sp>
      <p:sp>
        <p:nvSpPr>
          <p:cNvPr id="25" name="TextBox 24">
            <a:extLst>
              <a:ext uri="{FF2B5EF4-FFF2-40B4-BE49-F238E27FC236}">
                <a16:creationId xmlns:a16="http://schemas.microsoft.com/office/drawing/2014/main" id="{0D6B4EA2-1A4A-2622-29F9-0B0B2B56BEA8}"/>
              </a:ext>
            </a:extLst>
          </p:cNvPr>
          <p:cNvSpPr txBox="1"/>
          <p:nvPr/>
        </p:nvSpPr>
        <p:spPr>
          <a:xfrm>
            <a:off x="145081" y="4465262"/>
            <a:ext cx="425369" cy="461665"/>
          </a:xfrm>
          <a:prstGeom prst="rect">
            <a:avLst/>
          </a:prstGeom>
          <a:noFill/>
        </p:spPr>
        <p:txBody>
          <a:bodyPr wrap="square" rtlCol="0">
            <a:spAutoFit/>
          </a:bodyPr>
          <a:lstStyle/>
          <a:p>
            <a:r>
              <a:rPr lang="en-US" sz="2400" b="1" dirty="0">
                <a:solidFill>
                  <a:schemeClr val="accent1"/>
                </a:solidFill>
              </a:rPr>
              <a:t>7</a:t>
            </a:r>
          </a:p>
        </p:txBody>
      </p:sp>
      <p:sp>
        <p:nvSpPr>
          <p:cNvPr id="26" name="TextBox 25">
            <a:extLst>
              <a:ext uri="{FF2B5EF4-FFF2-40B4-BE49-F238E27FC236}">
                <a16:creationId xmlns:a16="http://schemas.microsoft.com/office/drawing/2014/main" id="{DA743270-12E5-41C5-0DAE-6795987FFD8A}"/>
              </a:ext>
            </a:extLst>
          </p:cNvPr>
          <p:cNvSpPr txBox="1"/>
          <p:nvPr/>
        </p:nvSpPr>
        <p:spPr>
          <a:xfrm>
            <a:off x="7180650" y="4465261"/>
            <a:ext cx="425369" cy="461665"/>
          </a:xfrm>
          <a:prstGeom prst="rect">
            <a:avLst/>
          </a:prstGeom>
          <a:noFill/>
        </p:spPr>
        <p:txBody>
          <a:bodyPr wrap="square" rtlCol="0">
            <a:spAutoFit/>
          </a:bodyPr>
          <a:lstStyle/>
          <a:p>
            <a:r>
              <a:rPr lang="en-US" sz="2400" b="1" dirty="0">
                <a:solidFill>
                  <a:schemeClr val="accent1"/>
                </a:solidFill>
              </a:rPr>
              <a:t>8</a:t>
            </a:r>
          </a:p>
        </p:txBody>
      </p:sp>
    </p:spTree>
    <p:extLst>
      <p:ext uri="{BB962C8B-B14F-4D97-AF65-F5344CB8AC3E}">
        <p14:creationId xmlns:p14="http://schemas.microsoft.com/office/powerpoint/2010/main" val="3313998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Graphical user interface, application&#10;&#10;Description automatically generated">
            <a:extLst>
              <a:ext uri="{FF2B5EF4-FFF2-40B4-BE49-F238E27FC236}">
                <a16:creationId xmlns:a16="http://schemas.microsoft.com/office/drawing/2014/main" id="{27EBAC5D-BAC1-F756-702F-452034BB74CC}"/>
              </a:ext>
            </a:extLst>
          </p:cNvPr>
          <p:cNvPicPr>
            <a:picLocks noChangeAspect="1"/>
          </p:cNvPicPr>
          <p:nvPr/>
        </p:nvPicPr>
        <p:blipFill rotWithShape="1">
          <a:blip r:embed="rId3"/>
          <a:srcRect t="24191" r="22279" b="6421"/>
          <a:stretch/>
        </p:blipFill>
        <p:spPr>
          <a:xfrm>
            <a:off x="8193219" y="4813597"/>
            <a:ext cx="3625375" cy="2022936"/>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253C260-6A0C-2EB7-D55E-35031F64ED87}"/>
              </a:ext>
            </a:extLst>
          </p:cNvPr>
          <p:cNvPicPr>
            <a:picLocks noChangeAspect="1"/>
          </p:cNvPicPr>
          <p:nvPr/>
        </p:nvPicPr>
        <p:blipFill rotWithShape="1">
          <a:blip r:embed="rId4"/>
          <a:srcRect t="24303" r="22279" b="6308"/>
          <a:stretch/>
        </p:blipFill>
        <p:spPr>
          <a:xfrm>
            <a:off x="2055287" y="4837055"/>
            <a:ext cx="3482554" cy="194324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184B3555-41A5-067A-4A16-F1C267B4EC89}"/>
              </a:ext>
            </a:extLst>
          </p:cNvPr>
          <p:cNvPicPr>
            <a:picLocks noChangeAspect="1"/>
          </p:cNvPicPr>
          <p:nvPr/>
        </p:nvPicPr>
        <p:blipFill rotWithShape="1">
          <a:blip r:embed="rId5"/>
          <a:srcRect t="25110" r="22199" b="7600"/>
          <a:stretch/>
        </p:blipFill>
        <p:spPr>
          <a:xfrm>
            <a:off x="4134295" y="2553085"/>
            <a:ext cx="3893823" cy="2104829"/>
          </a:xfrm>
          <a:prstGeom prst="rect">
            <a:avLst/>
          </a:prstGeom>
        </p:spPr>
      </p:pic>
      <p:cxnSp>
        <p:nvCxnSpPr>
          <p:cNvPr id="13" name="Straight Arrow Connector 12">
            <a:extLst>
              <a:ext uri="{FF2B5EF4-FFF2-40B4-BE49-F238E27FC236}">
                <a16:creationId xmlns:a16="http://schemas.microsoft.com/office/drawing/2014/main" id="{4DCFA385-042A-EDB8-A580-91C61A7D32B2}"/>
              </a:ext>
            </a:extLst>
          </p:cNvPr>
          <p:cNvCxnSpPr/>
          <p:nvPr/>
        </p:nvCxnSpPr>
        <p:spPr>
          <a:xfrm>
            <a:off x="4911703" y="1903310"/>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DE4321-A845-AA88-B49B-119149AAFFCD}"/>
              </a:ext>
            </a:extLst>
          </p:cNvPr>
          <p:cNvCxnSpPr>
            <a:cxnSpLocks/>
          </p:cNvCxnSpPr>
          <p:nvPr/>
        </p:nvCxnSpPr>
        <p:spPr>
          <a:xfrm>
            <a:off x="59440" y="5785218"/>
            <a:ext cx="1717904"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273DDB-7108-8AEC-D312-3B82FDD13BB9}"/>
              </a:ext>
            </a:extLst>
          </p:cNvPr>
          <p:cNvCxnSpPr>
            <a:cxnSpLocks/>
          </p:cNvCxnSpPr>
          <p:nvPr/>
        </p:nvCxnSpPr>
        <p:spPr>
          <a:xfrm>
            <a:off x="5815784" y="5785218"/>
            <a:ext cx="177155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8E4D0AB-CCF3-FEAE-52EA-67F5205B226D}"/>
              </a:ext>
            </a:extLst>
          </p:cNvPr>
          <p:cNvSpPr>
            <a:spLocks noGrp="1"/>
          </p:cNvSpPr>
          <p:nvPr>
            <p:ph type="title"/>
          </p:nvPr>
        </p:nvSpPr>
        <p:spPr>
          <a:xfrm>
            <a:off x="4442357" y="-142252"/>
            <a:ext cx="4069360" cy="706969"/>
          </a:xfrm>
        </p:spPr>
        <p:txBody>
          <a:bodyPr>
            <a:normAutofit/>
          </a:bodyPr>
          <a:lstStyle/>
          <a:p>
            <a:r>
              <a:rPr lang="en-US" sz="3200" dirty="0">
                <a:latin typeface="+mn-lt"/>
              </a:rPr>
              <a:t>4. Extracting data </a:t>
            </a:r>
          </a:p>
        </p:txBody>
      </p:sp>
      <p:pic>
        <p:nvPicPr>
          <p:cNvPr id="18" name="Picture 17" descr="A screenshot of a computer screen&#10;&#10;Description automatically generated with medium confidence">
            <a:extLst>
              <a:ext uri="{FF2B5EF4-FFF2-40B4-BE49-F238E27FC236}">
                <a16:creationId xmlns:a16="http://schemas.microsoft.com/office/drawing/2014/main" id="{15345AC4-EA34-0EBA-0E1F-2384967AA465}"/>
              </a:ext>
            </a:extLst>
          </p:cNvPr>
          <p:cNvPicPr>
            <a:picLocks noChangeAspect="1"/>
          </p:cNvPicPr>
          <p:nvPr/>
        </p:nvPicPr>
        <p:blipFill rotWithShape="1">
          <a:blip r:embed="rId6"/>
          <a:srcRect t="24872" r="21808" b="6893"/>
          <a:stretch/>
        </p:blipFill>
        <p:spPr>
          <a:xfrm>
            <a:off x="8132810" y="393784"/>
            <a:ext cx="3685784" cy="2010261"/>
          </a:xfrm>
          <a:prstGeom prst="rect">
            <a:avLst/>
          </a:prstGeom>
        </p:spPr>
      </p:pic>
      <p:cxnSp>
        <p:nvCxnSpPr>
          <p:cNvPr id="19" name="Straight Arrow Connector 18">
            <a:extLst>
              <a:ext uri="{FF2B5EF4-FFF2-40B4-BE49-F238E27FC236}">
                <a16:creationId xmlns:a16="http://schemas.microsoft.com/office/drawing/2014/main" id="{555D8FD1-5468-497C-C2C1-7E8CBD923A5C}"/>
              </a:ext>
            </a:extLst>
          </p:cNvPr>
          <p:cNvCxnSpPr/>
          <p:nvPr/>
        </p:nvCxnSpPr>
        <p:spPr>
          <a:xfrm>
            <a:off x="1592304" y="3734496"/>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B7CF66-560A-35FE-DC36-AA1A24524513}"/>
              </a:ext>
            </a:extLst>
          </p:cNvPr>
          <p:cNvCxnSpPr/>
          <p:nvPr/>
        </p:nvCxnSpPr>
        <p:spPr>
          <a:xfrm>
            <a:off x="8843759" y="3605500"/>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application, Word&#10;&#10;Description automatically generated">
            <a:extLst>
              <a:ext uri="{FF2B5EF4-FFF2-40B4-BE49-F238E27FC236}">
                <a16:creationId xmlns:a16="http://schemas.microsoft.com/office/drawing/2014/main" id="{CF205AA7-1A78-9220-DFC3-8342CA79AEB7}"/>
              </a:ext>
            </a:extLst>
          </p:cNvPr>
          <p:cNvPicPr>
            <a:picLocks noChangeAspect="1"/>
          </p:cNvPicPr>
          <p:nvPr/>
        </p:nvPicPr>
        <p:blipFill>
          <a:blip r:embed="rId7"/>
          <a:stretch>
            <a:fillRect/>
          </a:stretch>
        </p:blipFill>
        <p:spPr>
          <a:xfrm>
            <a:off x="419168" y="461985"/>
            <a:ext cx="3640024" cy="2275015"/>
          </a:xfrm>
          <a:prstGeom prst="rect">
            <a:avLst/>
          </a:prstGeom>
        </p:spPr>
      </p:pic>
      <p:sp>
        <p:nvSpPr>
          <p:cNvPr id="12" name="TextBox 11">
            <a:extLst>
              <a:ext uri="{FF2B5EF4-FFF2-40B4-BE49-F238E27FC236}">
                <a16:creationId xmlns:a16="http://schemas.microsoft.com/office/drawing/2014/main" id="{1F030214-27DC-BDEB-EF94-773FEFFB0EB4}"/>
              </a:ext>
            </a:extLst>
          </p:cNvPr>
          <p:cNvSpPr txBox="1"/>
          <p:nvPr/>
        </p:nvSpPr>
        <p:spPr>
          <a:xfrm>
            <a:off x="4259015" y="1209092"/>
            <a:ext cx="3685784" cy="646331"/>
          </a:xfrm>
          <a:prstGeom prst="rect">
            <a:avLst/>
          </a:prstGeom>
          <a:noFill/>
        </p:spPr>
        <p:txBody>
          <a:bodyPr wrap="square" rtlCol="0">
            <a:spAutoFit/>
          </a:bodyPr>
          <a:lstStyle/>
          <a:p>
            <a:r>
              <a:rPr lang="en-US" sz="1200" dirty="0"/>
              <a:t>Select survey of interest and click “SQL” in upper left corner to open script page and enter code for extracting data (template on wiki/supplemental page).</a:t>
            </a:r>
          </a:p>
        </p:txBody>
      </p:sp>
      <p:sp>
        <p:nvSpPr>
          <p:cNvPr id="21" name="TextBox 20">
            <a:extLst>
              <a:ext uri="{FF2B5EF4-FFF2-40B4-BE49-F238E27FC236}">
                <a16:creationId xmlns:a16="http://schemas.microsoft.com/office/drawing/2014/main" id="{6378CF5E-D830-EF12-F0A1-92FE0BD0A930}"/>
              </a:ext>
            </a:extLst>
          </p:cNvPr>
          <p:cNvSpPr txBox="1"/>
          <p:nvPr/>
        </p:nvSpPr>
        <p:spPr>
          <a:xfrm>
            <a:off x="812862" y="3299566"/>
            <a:ext cx="3228781" cy="430887"/>
          </a:xfrm>
          <a:prstGeom prst="rect">
            <a:avLst/>
          </a:prstGeom>
          <a:noFill/>
        </p:spPr>
        <p:txBody>
          <a:bodyPr wrap="square" rtlCol="0">
            <a:spAutoFit/>
          </a:bodyPr>
          <a:lstStyle/>
          <a:p>
            <a:r>
              <a:rPr lang="en-US" sz="1100" dirty="0"/>
              <a:t>After entering code, click on “execute” button (second orange icon) to run script.</a:t>
            </a:r>
          </a:p>
        </p:txBody>
      </p:sp>
      <p:sp>
        <p:nvSpPr>
          <p:cNvPr id="22" name="TextBox 21">
            <a:extLst>
              <a:ext uri="{FF2B5EF4-FFF2-40B4-BE49-F238E27FC236}">
                <a16:creationId xmlns:a16="http://schemas.microsoft.com/office/drawing/2014/main" id="{6202B37B-EF8C-71DA-ABF8-935C501F3BCE}"/>
              </a:ext>
            </a:extLst>
          </p:cNvPr>
          <p:cNvSpPr txBox="1"/>
          <p:nvPr/>
        </p:nvSpPr>
        <p:spPr>
          <a:xfrm>
            <a:off x="8732990" y="3103487"/>
            <a:ext cx="2668537" cy="430887"/>
          </a:xfrm>
          <a:prstGeom prst="rect">
            <a:avLst/>
          </a:prstGeom>
          <a:noFill/>
        </p:spPr>
        <p:txBody>
          <a:bodyPr wrap="square" rtlCol="0">
            <a:spAutoFit/>
          </a:bodyPr>
          <a:lstStyle/>
          <a:p>
            <a:r>
              <a:rPr lang="en-US" sz="1100" dirty="0"/>
              <a:t>Click export at the bottom to select export options and configure accordingly.</a:t>
            </a:r>
          </a:p>
        </p:txBody>
      </p:sp>
      <p:sp>
        <p:nvSpPr>
          <p:cNvPr id="25" name="TextBox 24">
            <a:extLst>
              <a:ext uri="{FF2B5EF4-FFF2-40B4-BE49-F238E27FC236}">
                <a16:creationId xmlns:a16="http://schemas.microsoft.com/office/drawing/2014/main" id="{1623C7FC-F886-0F68-3F21-35AF4BB53418}"/>
              </a:ext>
            </a:extLst>
          </p:cNvPr>
          <p:cNvSpPr txBox="1"/>
          <p:nvPr/>
        </p:nvSpPr>
        <p:spPr>
          <a:xfrm>
            <a:off x="131380" y="393784"/>
            <a:ext cx="425369" cy="461665"/>
          </a:xfrm>
          <a:prstGeom prst="rect">
            <a:avLst/>
          </a:prstGeom>
          <a:noFill/>
        </p:spPr>
        <p:txBody>
          <a:bodyPr wrap="square" rtlCol="0">
            <a:spAutoFit/>
          </a:bodyPr>
          <a:lstStyle/>
          <a:p>
            <a:r>
              <a:rPr lang="en-US" sz="2400" b="1" dirty="0">
                <a:solidFill>
                  <a:schemeClr val="accent1"/>
                </a:solidFill>
              </a:rPr>
              <a:t>1</a:t>
            </a:r>
          </a:p>
        </p:txBody>
      </p:sp>
      <p:sp>
        <p:nvSpPr>
          <p:cNvPr id="26" name="TextBox 25">
            <a:extLst>
              <a:ext uri="{FF2B5EF4-FFF2-40B4-BE49-F238E27FC236}">
                <a16:creationId xmlns:a16="http://schemas.microsoft.com/office/drawing/2014/main" id="{5F9C2F9D-F152-518D-7E97-4EBD1DBE7252}"/>
              </a:ext>
            </a:extLst>
          </p:cNvPr>
          <p:cNvSpPr txBox="1"/>
          <p:nvPr/>
        </p:nvSpPr>
        <p:spPr>
          <a:xfrm>
            <a:off x="7732115" y="320357"/>
            <a:ext cx="425369" cy="461665"/>
          </a:xfrm>
          <a:prstGeom prst="rect">
            <a:avLst/>
          </a:prstGeom>
          <a:noFill/>
        </p:spPr>
        <p:txBody>
          <a:bodyPr wrap="square" rtlCol="0">
            <a:spAutoFit/>
          </a:bodyPr>
          <a:lstStyle/>
          <a:p>
            <a:r>
              <a:rPr lang="en-US" sz="2400" b="1" dirty="0">
                <a:solidFill>
                  <a:schemeClr val="accent1"/>
                </a:solidFill>
              </a:rPr>
              <a:t>2</a:t>
            </a:r>
          </a:p>
        </p:txBody>
      </p:sp>
      <p:sp>
        <p:nvSpPr>
          <p:cNvPr id="27" name="TextBox 26">
            <a:extLst>
              <a:ext uri="{FF2B5EF4-FFF2-40B4-BE49-F238E27FC236}">
                <a16:creationId xmlns:a16="http://schemas.microsoft.com/office/drawing/2014/main" id="{E076B7A5-7CAD-B13A-F6E4-A4FDC4EFD8DB}"/>
              </a:ext>
            </a:extLst>
          </p:cNvPr>
          <p:cNvSpPr txBox="1"/>
          <p:nvPr/>
        </p:nvSpPr>
        <p:spPr>
          <a:xfrm>
            <a:off x="3828959" y="2593073"/>
            <a:ext cx="425369" cy="461665"/>
          </a:xfrm>
          <a:prstGeom prst="rect">
            <a:avLst/>
          </a:prstGeom>
          <a:noFill/>
        </p:spPr>
        <p:txBody>
          <a:bodyPr wrap="square" rtlCol="0">
            <a:spAutoFit/>
          </a:bodyPr>
          <a:lstStyle/>
          <a:p>
            <a:r>
              <a:rPr lang="en-US" sz="2400" b="1" dirty="0">
                <a:solidFill>
                  <a:schemeClr val="accent1"/>
                </a:solidFill>
              </a:rPr>
              <a:t>3</a:t>
            </a:r>
          </a:p>
        </p:txBody>
      </p:sp>
      <p:sp>
        <p:nvSpPr>
          <p:cNvPr id="28" name="TextBox 27">
            <a:extLst>
              <a:ext uri="{FF2B5EF4-FFF2-40B4-BE49-F238E27FC236}">
                <a16:creationId xmlns:a16="http://schemas.microsoft.com/office/drawing/2014/main" id="{91409A3A-F6E5-78D3-950C-67C73F6DCB1E}"/>
              </a:ext>
            </a:extLst>
          </p:cNvPr>
          <p:cNvSpPr txBox="1"/>
          <p:nvPr/>
        </p:nvSpPr>
        <p:spPr>
          <a:xfrm>
            <a:off x="1566405" y="4813597"/>
            <a:ext cx="425369" cy="461665"/>
          </a:xfrm>
          <a:prstGeom prst="rect">
            <a:avLst/>
          </a:prstGeom>
          <a:noFill/>
        </p:spPr>
        <p:txBody>
          <a:bodyPr wrap="square" rtlCol="0">
            <a:spAutoFit/>
          </a:bodyPr>
          <a:lstStyle/>
          <a:p>
            <a:r>
              <a:rPr lang="en-US" sz="2400" b="1" dirty="0">
                <a:solidFill>
                  <a:schemeClr val="accent1"/>
                </a:solidFill>
              </a:rPr>
              <a:t>4</a:t>
            </a:r>
          </a:p>
        </p:txBody>
      </p:sp>
      <p:sp>
        <p:nvSpPr>
          <p:cNvPr id="31" name="TextBox 30">
            <a:extLst>
              <a:ext uri="{FF2B5EF4-FFF2-40B4-BE49-F238E27FC236}">
                <a16:creationId xmlns:a16="http://schemas.microsoft.com/office/drawing/2014/main" id="{2F2AA513-67B6-060C-228E-2DEB6BF9C897}"/>
              </a:ext>
            </a:extLst>
          </p:cNvPr>
          <p:cNvSpPr txBox="1"/>
          <p:nvPr/>
        </p:nvSpPr>
        <p:spPr>
          <a:xfrm>
            <a:off x="7821337" y="4759900"/>
            <a:ext cx="425369" cy="461665"/>
          </a:xfrm>
          <a:prstGeom prst="rect">
            <a:avLst/>
          </a:prstGeom>
          <a:noFill/>
        </p:spPr>
        <p:txBody>
          <a:bodyPr wrap="square" rtlCol="0">
            <a:spAutoFit/>
          </a:bodyPr>
          <a:lstStyle/>
          <a:p>
            <a:r>
              <a:rPr lang="en-US" sz="2400" b="1" dirty="0">
                <a:solidFill>
                  <a:schemeClr val="accent1"/>
                </a:solidFill>
              </a:rPr>
              <a:t>5</a:t>
            </a:r>
          </a:p>
        </p:txBody>
      </p:sp>
      <p:sp>
        <p:nvSpPr>
          <p:cNvPr id="4" name="TextBox 3">
            <a:extLst>
              <a:ext uri="{FF2B5EF4-FFF2-40B4-BE49-F238E27FC236}">
                <a16:creationId xmlns:a16="http://schemas.microsoft.com/office/drawing/2014/main" id="{909ABEAA-04EE-6E9F-5541-3F84E7297833}"/>
              </a:ext>
            </a:extLst>
          </p:cNvPr>
          <p:cNvSpPr txBox="1"/>
          <p:nvPr/>
        </p:nvSpPr>
        <p:spPr>
          <a:xfrm>
            <a:off x="28622" y="5369119"/>
            <a:ext cx="1887694" cy="415498"/>
          </a:xfrm>
          <a:prstGeom prst="rect">
            <a:avLst/>
          </a:prstGeom>
          <a:noFill/>
        </p:spPr>
        <p:txBody>
          <a:bodyPr wrap="square" rtlCol="0">
            <a:spAutoFit/>
          </a:bodyPr>
          <a:lstStyle/>
          <a:p>
            <a:r>
              <a:rPr lang="en-US" sz="1050" dirty="0"/>
              <a:t>Select export format (e.g. CSV, SQL).  </a:t>
            </a:r>
          </a:p>
        </p:txBody>
      </p:sp>
      <p:sp>
        <p:nvSpPr>
          <p:cNvPr id="5" name="TextBox 4">
            <a:extLst>
              <a:ext uri="{FF2B5EF4-FFF2-40B4-BE49-F238E27FC236}">
                <a16:creationId xmlns:a16="http://schemas.microsoft.com/office/drawing/2014/main" id="{24B61A9A-A6BD-F925-2087-1D130C6ECE2F}"/>
              </a:ext>
            </a:extLst>
          </p:cNvPr>
          <p:cNvSpPr txBox="1"/>
          <p:nvPr/>
        </p:nvSpPr>
        <p:spPr>
          <a:xfrm>
            <a:off x="5676812" y="4984081"/>
            <a:ext cx="2116882" cy="738664"/>
          </a:xfrm>
          <a:prstGeom prst="rect">
            <a:avLst/>
          </a:prstGeom>
          <a:noFill/>
        </p:spPr>
        <p:txBody>
          <a:bodyPr wrap="square" rtlCol="0">
            <a:spAutoFit/>
          </a:bodyPr>
          <a:lstStyle/>
          <a:p>
            <a:r>
              <a:rPr lang="en-US" sz="1050" dirty="0"/>
              <a:t>Continue to configure your export format (e.g. if selecting CSV format, you can choose value delimiters, quotation and column names). </a:t>
            </a:r>
          </a:p>
        </p:txBody>
      </p:sp>
      <p:cxnSp>
        <p:nvCxnSpPr>
          <p:cNvPr id="23" name="Straight Arrow Connector 22">
            <a:extLst>
              <a:ext uri="{FF2B5EF4-FFF2-40B4-BE49-F238E27FC236}">
                <a16:creationId xmlns:a16="http://schemas.microsoft.com/office/drawing/2014/main" id="{1489EADB-5C79-D15C-4C09-AA3AC1A1F6B5}"/>
              </a:ext>
            </a:extLst>
          </p:cNvPr>
          <p:cNvCxnSpPr>
            <a:cxnSpLocks/>
          </p:cNvCxnSpPr>
          <p:nvPr/>
        </p:nvCxnSpPr>
        <p:spPr>
          <a:xfrm flipV="1">
            <a:off x="3828959" y="2866128"/>
            <a:ext cx="1627249" cy="430887"/>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55385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305DF568-0541-4B9A-BC8B-FFADF366D034}"/>
              </a:ext>
            </a:extLst>
          </p:cNvPr>
          <p:cNvPicPr>
            <a:picLocks noChangeAspect="1"/>
          </p:cNvPicPr>
          <p:nvPr/>
        </p:nvPicPr>
        <p:blipFill rotWithShape="1">
          <a:blip r:embed="rId3"/>
          <a:srcRect t="22982" r="21976" b="7088"/>
          <a:stretch/>
        </p:blipFill>
        <p:spPr>
          <a:xfrm>
            <a:off x="325365" y="44243"/>
            <a:ext cx="4528478" cy="2536723"/>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3940669B-E749-4791-828F-239DE5D64E80}"/>
              </a:ext>
            </a:extLst>
          </p:cNvPr>
          <p:cNvPicPr>
            <a:picLocks noChangeAspect="1"/>
          </p:cNvPicPr>
          <p:nvPr/>
        </p:nvPicPr>
        <p:blipFill rotWithShape="1">
          <a:blip r:embed="rId4"/>
          <a:srcRect t="23183" r="21896" b="6814"/>
          <a:stretch/>
        </p:blipFill>
        <p:spPr>
          <a:xfrm>
            <a:off x="3831761" y="1858298"/>
            <a:ext cx="4528478" cy="253672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F87D06A1-343D-0DEE-C7F5-7A34204FCDBE}"/>
              </a:ext>
            </a:extLst>
          </p:cNvPr>
          <p:cNvPicPr>
            <a:picLocks noChangeAspect="1"/>
          </p:cNvPicPr>
          <p:nvPr/>
        </p:nvPicPr>
        <p:blipFill rotWithShape="1">
          <a:blip r:embed="rId5"/>
          <a:srcRect t="23808" r="21976" b="6261"/>
          <a:stretch/>
        </p:blipFill>
        <p:spPr>
          <a:xfrm>
            <a:off x="325365" y="4235423"/>
            <a:ext cx="4528479" cy="253672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5CFB1492-4C3E-15AF-D43E-E69F9124ABDD}"/>
              </a:ext>
            </a:extLst>
          </p:cNvPr>
          <p:cNvPicPr>
            <a:picLocks noChangeAspect="1"/>
          </p:cNvPicPr>
          <p:nvPr/>
        </p:nvPicPr>
        <p:blipFill rotWithShape="1">
          <a:blip r:embed="rId6"/>
          <a:srcRect t="24377" r="21896" b="8062"/>
          <a:stretch/>
        </p:blipFill>
        <p:spPr>
          <a:xfrm>
            <a:off x="7470499" y="88490"/>
            <a:ext cx="4528479" cy="2448233"/>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2C1512A0-82B9-FD83-AE71-818E4B7ED1AF}"/>
              </a:ext>
            </a:extLst>
          </p:cNvPr>
          <p:cNvPicPr>
            <a:picLocks noChangeAspect="1"/>
          </p:cNvPicPr>
          <p:nvPr/>
        </p:nvPicPr>
        <p:blipFill rotWithShape="1">
          <a:blip r:embed="rId7"/>
          <a:srcRect t="26119" r="22402" b="6917"/>
          <a:stretch/>
        </p:blipFill>
        <p:spPr>
          <a:xfrm>
            <a:off x="7421130" y="4235423"/>
            <a:ext cx="4688018" cy="2528469"/>
          </a:xfrm>
          <a:prstGeom prst="rect">
            <a:avLst/>
          </a:prstGeom>
        </p:spPr>
      </p:pic>
      <p:cxnSp>
        <p:nvCxnSpPr>
          <p:cNvPr id="14" name="Straight Arrow Connector 13">
            <a:extLst>
              <a:ext uri="{FF2B5EF4-FFF2-40B4-BE49-F238E27FC236}">
                <a16:creationId xmlns:a16="http://schemas.microsoft.com/office/drawing/2014/main" id="{553A12C4-F8D2-4492-7313-52C96909CCB4}"/>
              </a:ext>
            </a:extLst>
          </p:cNvPr>
          <p:cNvCxnSpPr/>
          <p:nvPr/>
        </p:nvCxnSpPr>
        <p:spPr>
          <a:xfrm>
            <a:off x="5232330" y="1312605"/>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C299B9-C6C6-5A12-3EBB-E03CCF0087E3}"/>
              </a:ext>
            </a:extLst>
          </p:cNvPr>
          <p:cNvCxnSpPr/>
          <p:nvPr/>
        </p:nvCxnSpPr>
        <p:spPr>
          <a:xfrm>
            <a:off x="1330196" y="3290646"/>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EA2F21-2946-CA25-239D-8D0B44B6F073}"/>
              </a:ext>
            </a:extLst>
          </p:cNvPr>
          <p:cNvCxnSpPr/>
          <p:nvPr/>
        </p:nvCxnSpPr>
        <p:spPr>
          <a:xfrm>
            <a:off x="9318171" y="3162827"/>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034685-981E-7CE2-0CB8-BD4EAE33F751}"/>
              </a:ext>
            </a:extLst>
          </p:cNvPr>
          <p:cNvCxnSpPr/>
          <p:nvPr/>
        </p:nvCxnSpPr>
        <p:spPr>
          <a:xfrm>
            <a:off x="5001600" y="5402474"/>
            <a:ext cx="21888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04499A0-6CC2-3C85-C219-1C42FEB17F65}"/>
              </a:ext>
            </a:extLst>
          </p:cNvPr>
          <p:cNvSpPr txBox="1"/>
          <p:nvPr/>
        </p:nvSpPr>
        <p:spPr>
          <a:xfrm>
            <a:off x="0" y="44243"/>
            <a:ext cx="425369" cy="461665"/>
          </a:xfrm>
          <a:prstGeom prst="rect">
            <a:avLst/>
          </a:prstGeom>
          <a:noFill/>
        </p:spPr>
        <p:txBody>
          <a:bodyPr wrap="square" rtlCol="0">
            <a:spAutoFit/>
          </a:bodyPr>
          <a:lstStyle/>
          <a:p>
            <a:r>
              <a:rPr lang="en-US" sz="2400" b="1" dirty="0">
                <a:solidFill>
                  <a:schemeClr val="accent1"/>
                </a:solidFill>
              </a:rPr>
              <a:t>6</a:t>
            </a:r>
          </a:p>
        </p:txBody>
      </p:sp>
      <p:sp>
        <p:nvSpPr>
          <p:cNvPr id="20" name="TextBox 19">
            <a:extLst>
              <a:ext uri="{FF2B5EF4-FFF2-40B4-BE49-F238E27FC236}">
                <a16:creationId xmlns:a16="http://schemas.microsoft.com/office/drawing/2014/main" id="{F618D768-F9BB-9AA7-73D0-1AB799D276A3}"/>
              </a:ext>
            </a:extLst>
          </p:cNvPr>
          <p:cNvSpPr txBox="1"/>
          <p:nvPr/>
        </p:nvSpPr>
        <p:spPr>
          <a:xfrm>
            <a:off x="7090328" y="67423"/>
            <a:ext cx="425369" cy="461665"/>
          </a:xfrm>
          <a:prstGeom prst="rect">
            <a:avLst/>
          </a:prstGeom>
          <a:noFill/>
        </p:spPr>
        <p:txBody>
          <a:bodyPr wrap="square" rtlCol="0">
            <a:spAutoFit/>
          </a:bodyPr>
          <a:lstStyle/>
          <a:p>
            <a:r>
              <a:rPr lang="en-US" sz="2400" b="1" dirty="0">
                <a:solidFill>
                  <a:schemeClr val="accent1"/>
                </a:solidFill>
              </a:rPr>
              <a:t>7</a:t>
            </a:r>
          </a:p>
        </p:txBody>
      </p:sp>
      <p:sp>
        <p:nvSpPr>
          <p:cNvPr id="21" name="TextBox 20">
            <a:extLst>
              <a:ext uri="{FF2B5EF4-FFF2-40B4-BE49-F238E27FC236}">
                <a16:creationId xmlns:a16="http://schemas.microsoft.com/office/drawing/2014/main" id="{A540A15A-5283-D57C-091F-73635FFD54B4}"/>
              </a:ext>
            </a:extLst>
          </p:cNvPr>
          <p:cNvSpPr txBox="1"/>
          <p:nvPr/>
        </p:nvSpPr>
        <p:spPr>
          <a:xfrm>
            <a:off x="3508905" y="2536723"/>
            <a:ext cx="425369" cy="461665"/>
          </a:xfrm>
          <a:prstGeom prst="rect">
            <a:avLst/>
          </a:prstGeom>
          <a:noFill/>
        </p:spPr>
        <p:txBody>
          <a:bodyPr wrap="square" rtlCol="0">
            <a:spAutoFit/>
          </a:bodyPr>
          <a:lstStyle/>
          <a:p>
            <a:r>
              <a:rPr lang="en-US" sz="2400" b="1" dirty="0">
                <a:solidFill>
                  <a:schemeClr val="accent1"/>
                </a:solidFill>
              </a:rPr>
              <a:t>8</a:t>
            </a:r>
          </a:p>
        </p:txBody>
      </p:sp>
      <p:sp>
        <p:nvSpPr>
          <p:cNvPr id="22" name="TextBox 21">
            <a:extLst>
              <a:ext uri="{FF2B5EF4-FFF2-40B4-BE49-F238E27FC236}">
                <a16:creationId xmlns:a16="http://schemas.microsoft.com/office/drawing/2014/main" id="{B7F4E0FA-DF3D-7BBC-D102-4C15480E96C9}"/>
              </a:ext>
            </a:extLst>
          </p:cNvPr>
          <p:cNvSpPr txBox="1"/>
          <p:nvPr/>
        </p:nvSpPr>
        <p:spPr>
          <a:xfrm>
            <a:off x="-31751" y="4277035"/>
            <a:ext cx="425369" cy="461665"/>
          </a:xfrm>
          <a:prstGeom prst="rect">
            <a:avLst/>
          </a:prstGeom>
          <a:noFill/>
        </p:spPr>
        <p:txBody>
          <a:bodyPr wrap="square" rtlCol="0">
            <a:spAutoFit/>
          </a:bodyPr>
          <a:lstStyle/>
          <a:p>
            <a:r>
              <a:rPr lang="en-US" sz="2400" b="1" dirty="0">
                <a:solidFill>
                  <a:schemeClr val="accent1"/>
                </a:solidFill>
              </a:rPr>
              <a:t>9</a:t>
            </a:r>
          </a:p>
        </p:txBody>
      </p:sp>
      <p:sp>
        <p:nvSpPr>
          <p:cNvPr id="23" name="TextBox 22">
            <a:extLst>
              <a:ext uri="{FF2B5EF4-FFF2-40B4-BE49-F238E27FC236}">
                <a16:creationId xmlns:a16="http://schemas.microsoft.com/office/drawing/2014/main" id="{20394CEC-B1B1-09A5-3FD6-7FF1F251D2C0}"/>
              </a:ext>
            </a:extLst>
          </p:cNvPr>
          <p:cNvSpPr txBox="1"/>
          <p:nvPr/>
        </p:nvSpPr>
        <p:spPr>
          <a:xfrm>
            <a:off x="6912789" y="4415335"/>
            <a:ext cx="508341" cy="461665"/>
          </a:xfrm>
          <a:prstGeom prst="rect">
            <a:avLst/>
          </a:prstGeom>
          <a:noFill/>
        </p:spPr>
        <p:txBody>
          <a:bodyPr wrap="square" rtlCol="0">
            <a:spAutoFit/>
          </a:bodyPr>
          <a:lstStyle/>
          <a:p>
            <a:r>
              <a:rPr lang="en-US" sz="2400" b="1" dirty="0">
                <a:solidFill>
                  <a:schemeClr val="accent1"/>
                </a:solidFill>
              </a:rPr>
              <a:t>10</a:t>
            </a:r>
          </a:p>
        </p:txBody>
      </p:sp>
      <p:sp>
        <p:nvSpPr>
          <p:cNvPr id="2" name="TextBox 1">
            <a:extLst>
              <a:ext uri="{FF2B5EF4-FFF2-40B4-BE49-F238E27FC236}">
                <a16:creationId xmlns:a16="http://schemas.microsoft.com/office/drawing/2014/main" id="{3F352F08-731C-53D6-19E4-F6C6BDF20053}"/>
              </a:ext>
            </a:extLst>
          </p:cNvPr>
          <p:cNvSpPr txBox="1"/>
          <p:nvPr/>
        </p:nvSpPr>
        <p:spPr>
          <a:xfrm>
            <a:off x="5232330" y="573940"/>
            <a:ext cx="2116882" cy="738664"/>
          </a:xfrm>
          <a:prstGeom prst="rect">
            <a:avLst/>
          </a:prstGeom>
          <a:noFill/>
        </p:spPr>
        <p:txBody>
          <a:bodyPr wrap="square" rtlCol="0">
            <a:spAutoFit/>
          </a:bodyPr>
          <a:lstStyle/>
          <a:p>
            <a:r>
              <a:rPr lang="en-US" sz="1050" dirty="0"/>
              <a:t>Select output target (e.g. you can copy to clipboard or select an output file, with or without compressing the file),</a:t>
            </a:r>
          </a:p>
        </p:txBody>
      </p:sp>
      <p:sp>
        <p:nvSpPr>
          <p:cNvPr id="3" name="TextBox 2">
            <a:extLst>
              <a:ext uri="{FF2B5EF4-FFF2-40B4-BE49-F238E27FC236}">
                <a16:creationId xmlns:a16="http://schemas.microsoft.com/office/drawing/2014/main" id="{86C99F7F-E643-B1D3-783C-783BA40ECB36}"/>
              </a:ext>
            </a:extLst>
          </p:cNvPr>
          <p:cNvSpPr txBox="1"/>
          <p:nvPr/>
        </p:nvSpPr>
        <p:spPr>
          <a:xfrm>
            <a:off x="1330196" y="2709847"/>
            <a:ext cx="2116882" cy="577081"/>
          </a:xfrm>
          <a:prstGeom prst="rect">
            <a:avLst/>
          </a:prstGeom>
          <a:noFill/>
        </p:spPr>
        <p:txBody>
          <a:bodyPr wrap="square" rtlCol="0">
            <a:spAutoFit/>
          </a:bodyPr>
          <a:lstStyle/>
          <a:p>
            <a:r>
              <a:rPr lang="en-US" sz="1050" dirty="0"/>
              <a:t>Press proceed to run the export. This may take a few moments to run. </a:t>
            </a:r>
          </a:p>
        </p:txBody>
      </p:sp>
      <p:sp>
        <p:nvSpPr>
          <p:cNvPr id="4" name="TextBox 3">
            <a:extLst>
              <a:ext uri="{FF2B5EF4-FFF2-40B4-BE49-F238E27FC236}">
                <a16:creationId xmlns:a16="http://schemas.microsoft.com/office/drawing/2014/main" id="{C9AB0EEB-4DC8-2865-7A81-7E79F22134A6}"/>
              </a:ext>
            </a:extLst>
          </p:cNvPr>
          <p:cNvSpPr txBox="1"/>
          <p:nvPr/>
        </p:nvSpPr>
        <p:spPr>
          <a:xfrm>
            <a:off x="9259003" y="2762826"/>
            <a:ext cx="2116882" cy="415498"/>
          </a:xfrm>
          <a:prstGeom prst="rect">
            <a:avLst/>
          </a:prstGeom>
          <a:noFill/>
        </p:spPr>
        <p:txBody>
          <a:bodyPr wrap="square" rtlCol="0">
            <a:spAutoFit/>
          </a:bodyPr>
          <a:lstStyle/>
          <a:p>
            <a:r>
              <a:rPr lang="en-US" sz="1050" dirty="0"/>
              <a:t>Navigate to where you saved your exported file. </a:t>
            </a:r>
          </a:p>
        </p:txBody>
      </p:sp>
      <p:sp>
        <p:nvSpPr>
          <p:cNvPr id="6" name="TextBox 5">
            <a:extLst>
              <a:ext uri="{FF2B5EF4-FFF2-40B4-BE49-F238E27FC236}">
                <a16:creationId xmlns:a16="http://schemas.microsoft.com/office/drawing/2014/main" id="{3724E6A9-162A-9D08-212E-D2D3130E78BA}"/>
              </a:ext>
            </a:extLst>
          </p:cNvPr>
          <p:cNvSpPr txBox="1"/>
          <p:nvPr/>
        </p:nvSpPr>
        <p:spPr>
          <a:xfrm>
            <a:off x="5037559" y="5084550"/>
            <a:ext cx="2116882" cy="253916"/>
          </a:xfrm>
          <a:prstGeom prst="rect">
            <a:avLst/>
          </a:prstGeom>
          <a:noFill/>
        </p:spPr>
        <p:txBody>
          <a:bodyPr wrap="square" rtlCol="0">
            <a:spAutoFit/>
          </a:bodyPr>
          <a:lstStyle/>
          <a:p>
            <a:r>
              <a:rPr lang="en-US" sz="1050" dirty="0"/>
              <a:t>Open your file. </a:t>
            </a:r>
          </a:p>
        </p:txBody>
      </p:sp>
    </p:spTree>
    <p:extLst>
      <p:ext uri="{BB962C8B-B14F-4D97-AF65-F5344CB8AC3E}">
        <p14:creationId xmlns:p14="http://schemas.microsoft.com/office/powerpoint/2010/main" val="1398726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8210</TotalTime>
  <Words>830</Words>
  <Application>Microsoft Macintosh PowerPoint</Application>
  <PresentationFormat>Widescreen</PresentationFormat>
  <Paragraphs>78</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-apple-system</vt:lpstr>
      <vt:lpstr>Arial</vt:lpstr>
      <vt:lpstr>Calibri</vt:lpstr>
      <vt:lpstr>Calibri Light</vt:lpstr>
      <vt:lpstr>Office Theme</vt:lpstr>
      <vt:lpstr>COVID-CNS SQL Database User Guide</vt:lpstr>
      <vt:lpstr>PowerPoint Presentation</vt:lpstr>
      <vt:lpstr>PowerPoint Presentation</vt:lpstr>
      <vt:lpstr>Section 2: Connect to database and SSH tunnel</vt:lpstr>
      <vt:lpstr>PowerPoint Presentation</vt:lpstr>
      <vt:lpstr>PowerPoint Presentation</vt:lpstr>
      <vt:lpstr>PowerPoint Presentation</vt:lpstr>
      <vt:lpstr>4. Extracting data </vt:lpstr>
      <vt:lpstr>PowerPoint Presentation</vt:lpstr>
      <vt:lpstr>Helpful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Collie, Ceryce</dc:creator>
  <cp:lastModifiedBy>Naomi Martin</cp:lastModifiedBy>
  <cp:revision>9</cp:revision>
  <dcterms:created xsi:type="dcterms:W3CDTF">2022-12-01T18:14:41Z</dcterms:created>
  <dcterms:modified xsi:type="dcterms:W3CDTF">2023-01-16T13:43:06Z</dcterms:modified>
</cp:coreProperties>
</file>